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Default Extension="png" ContentType="image/png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6270" cy="1921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643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b="1">
                <a:latin typeface="Book Antiqua"/>
                <a:cs typeface="Book Antiqua"/>
              </a:rPr>
              <a:t>Clicker  </a:t>
            </a:r>
            <a:r>
              <a:rPr dirty="0" sz="2050" spc="-10" b="1">
                <a:latin typeface="Book Antiqua"/>
                <a:cs typeface="Book Antiqua"/>
              </a:rPr>
              <a:t>Questions</a:t>
            </a:r>
            <a:endParaRPr sz="205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931858" y="3858926"/>
            <a:ext cx="3829050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1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10:</a:t>
            </a:r>
            <a:r>
              <a:rPr dirty="0" sz="2050" spc="475">
                <a:latin typeface="Garamond"/>
                <a:cs typeface="Garamond"/>
              </a:rPr>
              <a:t> </a:t>
            </a:r>
            <a:r>
              <a:rPr dirty="0" sz="2050" spc="60">
                <a:latin typeface="Garamond"/>
                <a:cs typeface="Garamond"/>
              </a:rPr>
              <a:t>“Statistical</a:t>
            </a:r>
            <a:r>
              <a:rPr dirty="0" sz="2050" spc="225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Mechanics”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440"/>
              <a:t> </a:t>
            </a:r>
            <a:r>
              <a:rPr dirty="0"/>
              <a:t>you</a:t>
            </a:r>
            <a:r>
              <a:rPr dirty="0" spc="445"/>
              <a:t> </a:t>
            </a:r>
            <a:r>
              <a:rPr dirty="0"/>
              <a:t>flip</a:t>
            </a:r>
            <a:r>
              <a:rPr dirty="0" spc="440"/>
              <a:t> </a:t>
            </a:r>
            <a:r>
              <a:rPr dirty="0" spc="130"/>
              <a:t>a</a:t>
            </a:r>
            <a:r>
              <a:rPr dirty="0" spc="440"/>
              <a:t> </a:t>
            </a:r>
            <a:r>
              <a:rPr dirty="0"/>
              <a:t>coin</a:t>
            </a:r>
            <a:r>
              <a:rPr dirty="0" spc="440"/>
              <a:t> </a:t>
            </a:r>
            <a:r>
              <a:rPr dirty="0"/>
              <a:t>twenty</a:t>
            </a:r>
            <a:r>
              <a:rPr dirty="0" spc="445"/>
              <a:t> </a:t>
            </a:r>
            <a:r>
              <a:rPr dirty="0"/>
              <a:t>times,</a:t>
            </a:r>
            <a:r>
              <a:rPr dirty="0" spc="505"/>
              <a:t> </a:t>
            </a:r>
            <a:r>
              <a:rPr dirty="0"/>
              <a:t>why</a:t>
            </a:r>
            <a:r>
              <a:rPr dirty="0" spc="440"/>
              <a:t> </a:t>
            </a:r>
            <a:r>
              <a:rPr dirty="0" spc="55"/>
              <a:t>are</a:t>
            </a:r>
            <a:r>
              <a:rPr dirty="0" spc="434"/>
              <a:t> </a:t>
            </a:r>
            <a:r>
              <a:rPr dirty="0"/>
              <a:t>you</a:t>
            </a:r>
            <a:r>
              <a:rPr dirty="0" spc="440"/>
              <a:t> </a:t>
            </a:r>
            <a:r>
              <a:rPr dirty="0"/>
              <a:t>more</a:t>
            </a:r>
            <a:r>
              <a:rPr dirty="0" spc="440"/>
              <a:t> </a:t>
            </a:r>
            <a:r>
              <a:rPr dirty="0"/>
              <a:t>likely</a:t>
            </a:r>
            <a:r>
              <a:rPr dirty="0" spc="440"/>
              <a:t> </a:t>
            </a:r>
            <a:r>
              <a:rPr dirty="0"/>
              <a:t>to</a:t>
            </a:r>
            <a:r>
              <a:rPr dirty="0" spc="440"/>
              <a:t> </a:t>
            </a:r>
            <a:r>
              <a:rPr dirty="0" spc="30"/>
              <a:t>get </a:t>
            </a:r>
            <a:r>
              <a:rPr dirty="0" spc="65"/>
              <a:t>“exactly</a:t>
            </a:r>
            <a:r>
              <a:rPr dirty="0" spc="20"/>
              <a:t> </a:t>
            </a:r>
            <a:r>
              <a:rPr dirty="0"/>
              <a:t>ten</a:t>
            </a:r>
            <a:r>
              <a:rPr dirty="0" spc="25"/>
              <a:t> </a:t>
            </a:r>
            <a:r>
              <a:rPr dirty="0"/>
              <a:t>heads”</a:t>
            </a:r>
            <a:r>
              <a:rPr dirty="0" spc="25"/>
              <a:t> </a:t>
            </a:r>
            <a:r>
              <a:rPr dirty="0" spc="70"/>
              <a:t>than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5"/>
              <a:t> </a:t>
            </a:r>
            <a:r>
              <a:rPr dirty="0" spc="55"/>
              <a:t>get</a:t>
            </a:r>
            <a:r>
              <a:rPr dirty="0" spc="25"/>
              <a:t> </a:t>
            </a:r>
            <a:r>
              <a:rPr dirty="0" spc="65"/>
              <a:t>“exactly</a:t>
            </a:r>
            <a:r>
              <a:rPr dirty="0" spc="20"/>
              <a:t> </a:t>
            </a:r>
            <a:r>
              <a:rPr dirty="0"/>
              <a:t>thirteen</a:t>
            </a:r>
            <a:r>
              <a:rPr dirty="0" spc="25"/>
              <a:t> </a:t>
            </a:r>
            <a:r>
              <a:rPr dirty="0" spc="50"/>
              <a:t>heads”?</a:t>
            </a:r>
            <a:r>
              <a:rPr dirty="0" spc="4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6270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common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misconception;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actually,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heads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20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equally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704850" algn="l"/>
                <a:tab pos="1236345" algn="l"/>
                <a:tab pos="1879600" algn="l"/>
                <a:tab pos="2202815" algn="l"/>
                <a:tab pos="2842895" algn="l"/>
                <a:tab pos="3118485" algn="l"/>
                <a:tab pos="3646804" algn="l"/>
                <a:tab pos="4009390" algn="l"/>
                <a:tab pos="5136515" algn="l"/>
                <a:tab pos="5572760" algn="l"/>
                <a:tab pos="6153785" algn="l"/>
                <a:tab pos="6941184" algn="l"/>
                <a:tab pos="7469505" algn="l"/>
              </a:tabLst>
            </a:pPr>
            <a:r>
              <a:rPr dirty="0" sz="2450" spc="-2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coin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fair,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flip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“heads”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any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given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flip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makes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“tails”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flip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exactly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ten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heads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thirteen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heads.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4364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29"/>
              <a:t> </a:t>
            </a:r>
            <a:r>
              <a:rPr dirty="0"/>
              <a:t>“blackbody”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 spc="65"/>
              <a:t>an</a:t>
            </a:r>
            <a:r>
              <a:rPr dirty="0" spc="229"/>
              <a:t> </a:t>
            </a:r>
            <a:r>
              <a:rPr dirty="0"/>
              <a:t>object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(Check</a:t>
            </a:r>
            <a:r>
              <a:rPr dirty="0" spc="235"/>
              <a:t> </a:t>
            </a:r>
            <a:r>
              <a:rPr dirty="0" spc="75"/>
              <a:t>all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8260080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absorbs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hits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reflects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hits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(per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surface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area)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object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(per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surface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area)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object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4364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29"/>
              <a:t> </a:t>
            </a:r>
            <a:r>
              <a:rPr dirty="0"/>
              <a:t>“blackbody”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9"/>
              <a:t> </a:t>
            </a:r>
            <a:r>
              <a:rPr dirty="0" spc="65"/>
              <a:t>an</a:t>
            </a:r>
            <a:r>
              <a:rPr dirty="0" spc="229"/>
              <a:t> </a:t>
            </a:r>
            <a:r>
              <a:rPr dirty="0"/>
              <a:t>object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(Check</a:t>
            </a:r>
            <a:r>
              <a:rPr dirty="0" spc="235"/>
              <a:t> </a:t>
            </a:r>
            <a:r>
              <a:rPr dirty="0" spc="75"/>
              <a:t>all</a:t>
            </a:r>
            <a:r>
              <a:rPr dirty="0" spc="229"/>
              <a:t> </a:t>
            </a:r>
            <a:r>
              <a:rPr dirty="0" spc="114"/>
              <a:t>that</a:t>
            </a:r>
            <a:r>
              <a:rPr dirty="0" spc="229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8267065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absorbs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hits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reflects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hits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(per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surface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area)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object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(per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surface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area)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object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363855" algn="l"/>
                <a:tab pos="962660" algn="l"/>
                <a:tab pos="2383790" algn="l"/>
                <a:tab pos="2932430" algn="l"/>
                <a:tab pos="3935095" algn="l"/>
                <a:tab pos="5248910" algn="l"/>
                <a:tab pos="5982970" algn="l"/>
                <a:tab pos="7503795" algn="l"/>
                <a:tab pos="7998459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25"/>
              <a:t>you</a:t>
            </a:r>
            <a:r>
              <a:rPr dirty="0"/>
              <a:t>	</a:t>
            </a:r>
            <a:r>
              <a:rPr dirty="0" spc="40"/>
              <a:t>integrated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45"/>
              <a:t>Planck</a:t>
            </a:r>
            <a:r>
              <a:rPr dirty="0"/>
              <a:t>	</a:t>
            </a:r>
            <a:r>
              <a:rPr dirty="0" spc="-10"/>
              <a:t>spectrum</a:t>
            </a:r>
            <a:r>
              <a:rPr dirty="0"/>
              <a:t>	</a:t>
            </a:r>
            <a:r>
              <a:rPr dirty="0" spc="-20"/>
              <a:t>from</a:t>
            </a:r>
            <a:r>
              <a:rPr dirty="0"/>
              <a:t>	3</a:t>
            </a:r>
            <a:r>
              <a:rPr dirty="0" i="1">
                <a:latin typeface="Times New Roman"/>
                <a:cs typeface="Times New Roman"/>
              </a:rPr>
              <a:t>.</a:t>
            </a:r>
            <a:r>
              <a:rPr dirty="0"/>
              <a:t>8</a:t>
            </a:r>
            <a:r>
              <a:rPr dirty="0" spc="225"/>
              <a:t> </a:t>
            </a:r>
            <a:r>
              <a:rPr dirty="0">
                <a:latin typeface="Lucida Sans Unicode"/>
                <a:cs typeface="Lucida Sans Unicode"/>
              </a:rPr>
              <a:t>×</a:t>
            </a:r>
            <a:r>
              <a:rPr dirty="0" spc="60">
                <a:latin typeface="Lucida Sans Unicode"/>
                <a:cs typeface="Lucida Sans Unicode"/>
              </a:rPr>
              <a:t> </a:t>
            </a:r>
            <a:r>
              <a:rPr dirty="0" spc="-20"/>
              <a:t>10</a:t>
            </a:r>
            <a:r>
              <a:rPr dirty="0" baseline="24390" sz="3075" spc="-30"/>
              <a:t>14</a:t>
            </a:r>
            <a:r>
              <a:rPr dirty="0" baseline="24390" sz="3075"/>
              <a:t>	</a:t>
            </a:r>
            <a:r>
              <a:rPr dirty="0" sz="2450" spc="-25"/>
              <a:t>Hz</a:t>
            </a:r>
            <a:r>
              <a:rPr dirty="0" sz="2450"/>
              <a:t>	</a:t>
            </a:r>
            <a:r>
              <a:rPr dirty="0" sz="2450" spc="-25"/>
              <a:t>to</a:t>
            </a:r>
            <a:endParaRPr sz="2450">
              <a:latin typeface="Lucida Sans Unicode"/>
              <a:cs typeface="Lucida Sans Unicode"/>
            </a:endParaRPr>
          </a:p>
          <a:p>
            <a:pPr marL="25400">
              <a:lnSpc>
                <a:spcPct val="100000"/>
              </a:lnSpc>
              <a:spcBef>
                <a:spcPts val="50"/>
              </a:spcBef>
            </a:pPr>
            <a:r>
              <a:rPr dirty="0"/>
              <a:t>7</a:t>
            </a:r>
            <a:r>
              <a:rPr dirty="0" i="1">
                <a:latin typeface="Times New Roman"/>
                <a:cs typeface="Times New Roman"/>
              </a:rPr>
              <a:t>.</a:t>
            </a:r>
            <a:r>
              <a:rPr dirty="0"/>
              <a:t>7</a:t>
            </a:r>
            <a:r>
              <a:rPr dirty="0">
                <a:latin typeface="Lucida Sans Unicode"/>
                <a:cs typeface="Lucida Sans Unicode"/>
              </a:rPr>
              <a:t>×</a:t>
            </a:r>
            <a:r>
              <a:rPr dirty="0"/>
              <a:t>10</a:t>
            </a:r>
            <a:r>
              <a:rPr dirty="0" baseline="24390" sz="3075"/>
              <a:t>14</a:t>
            </a:r>
            <a:r>
              <a:rPr dirty="0" baseline="24390" sz="3075" spc="217"/>
              <a:t> </a:t>
            </a:r>
            <a:r>
              <a:rPr dirty="0" sz="2450" spc="-105"/>
              <a:t>Hz</a:t>
            </a:r>
            <a:r>
              <a:rPr dirty="0" sz="2450" spc="-15"/>
              <a:t> </a:t>
            </a:r>
            <a:r>
              <a:rPr dirty="0" sz="2450" spc="70"/>
              <a:t>(the</a:t>
            </a:r>
            <a:r>
              <a:rPr dirty="0" sz="2450" spc="-10"/>
              <a:t> </a:t>
            </a:r>
            <a:r>
              <a:rPr dirty="0" sz="2450"/>
              <a:t>frequency</a:t>
            </a:r>
            <a:r>
              <a:rPr dirty="0" sz="2450" spc="-15"/>
              <a:t> </a:t>
            </a:r>
            <a:r>
              <a:rPr dirty="0" sz="2450"/>
              <a:t>range</a:t>
            </a:r>
            <a:r>
              <a:rPr dirty="0" sz="2450" spc="-10"/>
              <a:t> </a:t>
            </a:r>
            <a:r>
              <a:rPr dirty="0" sz="2450" spc="-120"/>
              <a:t>of</a:t>
            </a:r>
            <a:r>
              <a:rPr dirty="0" sz="2450" spc="-10"/>
              <a:t> </a:t>
            </a:r>
            <a:r>
              <a:rPr dirty="0" sz="2450"/>
              <a:t>visible</a:t>
            </a:r>
            <a:r>
              <a:rPr dirty="0" sz="2450" spc="-15"/>
              <a:t> </a:t>
            </a:r>
            <a:r>
              <a:rPr dirty="0" sz="2450" spc="65"/>
              <a:t>light),</a:t>
            </a:r>
            <a:r>
              <a:rPr dirty="0" sz="2450" spc="40"/>
              <a:t> </a:t>
            </a:r>
            <a:r>
              <a:rPr dirty="0" sz="2450"/>
              <a:t>which</a:t>
            </a:r>
            <a:r>
              <a:rPr dirty="0" sz="2450" spc="-10"/>
              <a:t> </a:t>
            </a:r>
            <a:r>
              <a:rPr dirty="0" sz="2450" spc="-120"/>
              <a:t>of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10"/>
              <a:t> </a:t>
            </a:r>
            <a:r>
              <a:rPr dirty="0" sz="2450" spc="-20"/>
              <a:t>fol-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32735"/>
            <a:ext cx="8261350" cy="44018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5875" marR="5715">
              <a:lnSpc>
                <a:spcPct val="101699"/>
              </a:lnSpc>
              <a:spcBef>
                <a:spcPts val="75"/>
              </a:spcBef>
              <a:tabLst>
                <a:tab pos="7226300" algn="l"/>
              </a:tabLst>
            </a:pPr>
            <a:r>
              <a:rPr dirty="0" sz="2450">
                <a:latin typeface="Garamond"/>
                <a:cs typeface="Garamond"/>
              </a:rPr>
              <a:t>lowing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best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represent?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(Choose one.)</a:t>
            </a:r>
            <a:endParaRPr sz="2450">
              <a:latin typeface="Garamond"/>
              <a:cs typeface="Garamond"/>
            </a:endParaRPr>
          </a:p>
          <a:p>
            <a:pPr marL="386715" marR="762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cavity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86715" marR="889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(photons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unit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volume)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visible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represented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fully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86080" marR="889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(energy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unit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volume)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75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light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  <a:tabLst>
                <a:tab pos="363855" algn="l"/>
                <a:tab pos="962660" algn="l"/>
                <a:tab pos="2383790" algn="l"/>
                <a:tab pos="2932430" algn="l"/>
                <a:tab pos="3935095" algn="l"/>
                <a:tab pos="5248910" algn="l"/>
                <a:tab pos="5982970" algn="l"/>
                <a:tab pos="7503795" algn="l"/>
                <a:tab pos="7998459" algn="l"/>
              </a:tabLst>
            </a:pPr>
            <a:r>
              <a:rPr dirty="0" spc="-25"/>
              <a:t>If</a:t>
            </a:r>
            <a:r>
              <a:rPr dirty="0"/>
              <a:t>	</a:t>
            </a:r>
            <a:r>
              <a:rPr dirty="0" spc="-25"/>
              <a:t>you</a:t>
            </a:r>
            <a:r>
              <a:rPr dirty="0"/>
              <a:t>	</a:t>
            </a:r>
            <a:r>
              <a:rPr dirty="0" spc="40"/>
              <a:t>integrated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45"/>
              <a:t>Planck</a:t>
            </a:r>
            <a:r>
              <a:rPr dirty="0"/>
              <a:t>	</a:t>
            </a:r>
            <a:r>
              <a:rPr dirty="0" spc="-10"/>
              <a:t>spectrum</a:t>
            </a:r>
            <a:r>
              <a:rPr dirty="0"/>
              <a:t>	</a:t>
            </a:r>
            <a:r>
              <a:rPr dirty="0" spc="-20"/>
              <a:t>from</a:t>
            </a:r>
            <a:r>
              <a:rPr dirty="0"/>
              <a:t>	3</a:t>
            </a:r>
            <a:r>
              <a:rPr dirty="0" i="1">
                <a:latin typeface="Times New Roman"/>
                <a:cs typeface="Times New Roman"/>
              </a:rPr>
              <a:t>.</a:t>
            </a:r>
            <a:r>
              <a:rPr dirty="0"/>
              <a:t>8</a:t>
            </a:r>
            <a:r>
              <a:rPr dirty="0" spc="225"/>
              <a:t> </a:t>
            </a:r>
            <a:r>
              <a:rPr dirty="0">
                <a:latin typeface="Lucida Sans Unicode"/>
                <a:cs typeface="Lucida Sans Unicode"/>
              </a:rPr>
              <a:t>×</a:t>
            </a:r>
            <a:r>
              <a:rPr dirty="0" spc="60">
                <a:latin typeface="Lucida Sans Unicode"/>
                <a:cs typeface="Lucida Sans Unicode"/>
              </a:rPr>
              <a:t> </a:t>
            </a:r>
            <a:r>
              <a:rPr dirty="0" spc="-20"/>
              <a:t>10</a:t>
            </a:r>
            <a:r>
              <a:rPr dirty="0" baseline="24390" sz="3075" spc="-30"/>
              <a:t>14</a:t>
            </a:r>
            <a:r>
              <a:rPr dirty="0" baseline="24390" sz="3075"/>
              <a:t>	</a:t>
            </a:r>
            <a:r>
              <a:rPr dirty="0" sz="2450" spc="-25"/>
              <a:t>Hz</a:t>
            </a:r>
            <a:r>
              <a:rPr dirty="0" sz="2450"/>
              <a:t>	</a:t>
            </a:r>
            <a:r>
              <a:rPr dirty="0" sz="2450" spc="-25"/>
              <a:t>to</a:t>
            </a:r>
            <a:endParaRPr sz="2450">
              <a:latin typeface="Lucida Sans Unicode"/>
              <a:cs typeface="Lucida Sans Unicode"/>
            </a:endParaRPr>
          </a:p>
          <a:p>
            <a:pPr marL="25400">
              <a:lnSpc>
                <a:spcPct val="100000"/>
              </a:lnSpc>
              <a:spcBef>
                <a:spcPts val="50"/>
              </a:spcBef>
            </a:pPr>
            <a:r>
              <a:rPr dirty="0"/>
              <a:t>7</a:t>
            </a:r>
            <a:r>
              <a:rPr dirty="0" i="1">
                <a:latin typeface="Times New Roman"/>
                <a:cs typeface="Times New Roman"/>
              </a:rPr>
              <a:t>.</a:t>
            </a:r>
            <a:r>
              <a:rPr dirty="0"/>
              <a:t>7</a:t>
            </a:r>
            <a:r>
              <a:rPr dirty="0">
                <a:latin typeface="Lucida Sans Unicode"/>
                <a:cs typeface="Lucida Sans Unicode"/>
              </a:rPr>
              <a:t>×</a:t>
            </a:r>
            <a:r>
              <a:rPr dirty="0"/>
              <a:t>10</a:t>
            </a:r>
            <a:r>
              <a:rPr dirty="0" baseline="24390" sz="3075"/>
              <a:t>14</a:t>
            </a:r>
            <a:r>
              <a:rPr dirty="0" baseline="24390" sz="3075" spc="217"/>
              <a:t> </a:t>
            </a:r>
            <a:r>
              <a:rPr dirty="0" sz="2450" spc="-105"/>
              <a:t>Hz</a:t>
            </a:r>
            <a:r>
              <a:rPr dirty="0" sz="2450" spc="-15"/>
              <a:t> </a:t>
            </a:r>
            <a:r>
              <a:rPr dirty="0" sz="2450" spc="70"/>
              <a:t>(the</a:t>
            </a:r>
            <a:r>
              <a:rPr dirty="0" sz="2450" spc="-10"/>
              <a:t> </a:t>
            </a:r>
            <a:r>
              <a:rPr dirty="0" sz="2450"/>
              <a:t>frequency</a:t>
            </a:r>
            <a:r>
              <a:rPr dirty="0" sz="2450" spc="-15"/>
              <a:t> </a:t>
            </a:r>
            <a:r>
              <a:rPr dirty="0" sz="2450"/>
              <a:t>range</a:t>
            </a:r>
            <a:r>
              <a:rPr dirty="0" sz="2450" spc="-10"/>
              <a:t> </a:t>
            </a:r>
            <a:r>
              <a:rPr dirty="0" sz="2450" spc="-120"/>
              <a:t>of</a:t>
            </a:r>
            <a:r>
              <a:rPr dirty="0" sz="2450" spc="-10"/>
              <a:t> </a:t>
            </a:r>
            <a:r>
              <a:rPr dirty="0" sz="2450"/>
              <a:t>visible</a:t>
            </a:r>
            <a:r>
              <a:rPr dirty="0" sz="2450" spc="-15"/>
              <a:t> </a:t>
            </a:r>
            <a:r>
              <a:rPr dirty="0" sz="2450" spc="65"/>
              <a:t>light),</a:t>
            </a:r>
            <a:r>
              <a:rPr dirty="0" sz="2450" spc="40"/>
              <a:t> </a:t>
            </a:r>
            <a:r>
              <a:rPr dirty="0" sz="2450"/>
              <a:t>which</a:t>
            </a:r>
            <a:r>
              <a:rPr dirty="0" sz="2450" spc="-10"/>
              <a:t> </a:t>
            </a:r>
            <a:r>
              <a:rPr dirty="0" sz="2450" spc="-120"/>
              <a:t>of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10"/>
              <a:t> </a:t>
            </a:r>
            <a:r>
              <a:rPr dirty="0" sz="2450" spc="-20"/>
              <a:t>fol-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32735"/>
            <a:ext cx="8268334" cy="50215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715">
              <a:lnSpc>
                <a:spcPct val="101699"/>
              </a:lnSpc>
              <a:spcBef>
                <a:spcPts val="75"/>
              </a:spcBef>
              <a:tabLst>
                <a:tab pos="7233920" algn="l"/>
              </a:tabLst>
            </a:pPr>
            <a:r>
              <a:rPr dirty="0" sz="2450">
                <a:latin typeface="Garamond"/>
                <a:cs typeface="Garamond"/>
              </a:rPr>
              <a:t>lowing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best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represent?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(Choose one.)</a:t>
            </a:r>
            <a:endParaRPr sz="2450">
              <a:latin typeface="Garamond"/>
              <a:cs typeface="Garamond"/>
            </a:endParaRPr>
          </a:p>
          <a:p>
            <a:pPr marL="393700" marR="762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cavity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93700" marR="889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(photons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unit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volume)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visible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represented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fully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393065" marR="889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(energy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unit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volume)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75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light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fully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enclosed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cavity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equilibrium.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Blackbody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5"/>
              <a:t> </a:t>
            </a:r>
            <a:r>
              <a:rPr dirty="0" spc="50"/>
              <a:t>Blackbody</a:t>
            </a:r>
            <a:r>
              <a:rPr dirty="0" spc="235"/>
              <a:t> </a:t>
            </a:r>
            <a:r>
              <a:rPr dirty="0" spc="120"/>
              <a:t>B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same</a:t>
            </a:r>
            <a:r>
              <a:rPr dirty="0" spc="235"/>
              <a:t> </a:t>
            </a:r>
            <a:r>
              <a:rPr dirty="0"/>
              <a:t>shape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0"/>
              <a:t> </a:t>
            </a:r>
            <a:r>
              <a:rPr dirty="0"/>
              <a:t>size,</a:t>
            </a:r>
            <a:r>
              <a:rPr dirty="0" spc="254"/>
              <a:t> </a:t>
            </a:r>
            <a:r>
              <a:rPr dirty="0" spc="45"/>
              <a:t>but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204"/>
              <a:t> </a:t>
            </a:r>
            <a:r>
              <a:rPr dirty="0"/>
              <a:t>hotter</a:t>
            </a:r>
            <a:r>
              <a:rPr dirty="0" spc="204"/>
              <a:t> </a:t>
            </a:r>
            <a:r>
              <a:rPr dirty="0" spc="70"/>
              <a:t>than</a:t>
            </a:r>
            <a:r>
              <a:rPr dirty="0" spc="210"/>
              <a:t> </a:t>
            </a:r>
            <a:r>
              <a:rPr dirty="0" spc="90"/>
              <a:t>B.</a:t>
            </a:r>
            <a:r>
              <a:rPr dirty="0" spc="204"/>
              <a:t> </a:t>
            </a:r>
            <a:r>
              <a:rPr dirty="0"/>
              <a:t>Which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following</a:t>
            </a:r>
            <a:r>
              <a:rPr dirty="0" spc="204"/>
              <a:t> </a:t>
            </a:r>
            <a:r>
              <a:rPr dirty="0" spc="55"/>
              <a:t>are</a:t>
            </a:r>
            <a:r>
              <a:rPr dirty="0" spc="204"/>
              <a:t> </a:t>
            </a:r>
            <a:r>
              <a:rPr dirty="0" spc="80"/>
              <a:t>true?</a:t>
            </a:r>
            <a:r>
              <a:rPr dirty="0" spc="575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60715" cy="331533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power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3364865" algn="l"/>
                <a:tab pos="3796665" algn="l"/>
                <a:tab pos="4546600" algn="l"/>
                <a:tab pos="61283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emitted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5">
                <a:latin typeface="Garamond"/>
                <a:cs typeface="Garamond"/>
              </a:rPr>
              <a:t>by</a:t>
            </a:r>
            <a:r>
              <a:rPr dirty="0" sz="2450">
                <a:latin typeface="Garamond"/>
                <a:cs typeface="Garamond"/>
              </a:rPr>
              <a:t>	A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is,</a:t>
            </a:r>
            <a:r>
              <a:rPr dirty="0" sz="2450">
                <a:latin typeface="Garamond"/>
                <a:cs typeface="Garamond"/>
              </a:rPr>
              <a:t>	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average,</a:t>
            </a:r>
            <a:r>
              <a:rPr dirty="0" sz="2450">
                <a:latin typeface="Garamond"/>
                <a:cs typeface="Garamond"/>
              </a:rPr>
              <a:t>	higher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B’s.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  <a:p>
            <a:pPr marL="386715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absorbs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percentage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hitting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does.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Blackbody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5"/>
              <a:t> </a:t>
            </a:r>
            <a:r>
              <a:rPr dirty="0" spc="50"/>
              <a:t>Blackbody</a:t>
            </a:r>
            <a:r>
              <a:rPr dirty="0" spc="235"/>
              <a:t> </a:t>
            </a:r>
            <a:r>
              <a:rPr dirty="0" spc="120"/>
              <a:t>B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same</a:t>
            </a:r>
            <a:r>
              <a:rPr dirty="0" spc="235"/>
              <a:t> </a:t>
            </a:r>
            <a:r>
              <a:rPr dirty="0"/>
              <a:t>shape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0"/>
              <a:t> </a:t>
            </a:r>
            <a:r>
              <a:rPr dirty="0"/>
              <a:t>size,</a:t>
            </a:r>
            <a:r>
              <a:rPr dirty="0" spc="254"/>
              <a:t> </a:t>
            </a:r>
            <a:r>
              <a:rPr dirty="0" spc="45"/>
              <a:t>but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204"/>
              <a:t> </a:t>
            </a:r>
            <a:r>
              <a:rPr dirty="0"/>
              <a:t>hotter</a:t>
            </a:r>
            <a:r>
              <a:rPr dirty="0" spc="204"/>
              <a:t> </a:t>
            </a:r>
            <a:r>
              <a:rPr dirty="0" spc="70"/>
              <a:t>than</a:t>
            </a:r>
            <a:r>
              <a:rPr dirty="0" spc="210"/>
              <a:t> </a:t>
            </a:r>
            <a:r>
              <a:rPr dirty="0" spc="90"/>
              <a:t>B.</a:t>
            </a:r>
            <a:r>
              <a:rPr dirty="0" spc="204"/>
              <a:t> </a:t>
            </a:r>
            <a:r>
              <a:rPr dirty="0"/>
              <a:t>Which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following</a:t>
            </a:r>
            <a:r>
              <a:rPr dirty="0" spc="204"/>
              <a:t> </a:t>
            </a:r>
            <a:r>
              <a:rPr dirty="0" spc="55"/>
              <a:t>are</a:t>
            </a:r>
            <a:r>
              <a:rPr dirty="0" spc="204"/>
              <a:t> </a:t>
            </a:r>
            <a:r>
              <a:rPr dirty="0" spc="80"/>
              <a:t>true?</a:t>
            </a:r>
            <a:r>
              <a:rPr dirty="0" spc="575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8334" cy="39350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power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3372485" algn="l"/>
                <a:tab pos="3804285" algn="l"/>
                <a:tab pos="4554220" algn="l"/>
                <a:tab pos="61360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emitted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5">
                <a:latin typeface="Garamond"/>
                <a:cs typeface="Garamond"/>
              </a:rPr>
              <a:t>by</a:t>
            </a:r>
            <a:r>
              <a:rPr dirty="0" sz="2450">
                <a:latin typeface="Garamond"/>
                <a:cs typeface="Garamond"/>
              </a:rPr>
              <a:t>	A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is,</a:t>
            </a:r>
            <a:r>
              <a:rPr dirty="0" sz="2450">
                <a:latin typeface="Garamond"/>
                <a:cs typeface="Garamond"/>
              </a:rPr>
              <a:t>	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average,</a:t>
            </a:r>
            <a:r>
              <a:rPr dirty="0" sz="2450">
                <a:latin typeface="Garamond"/>
                <a:cs typeface="Garamond"/>
              </a:rPr>
              <a:t>	higher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B’s.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70">
                <a:latin typeface="Garamond"/>
                <a:cs typeface="Garamond"/>
              </a:rPr>
              <a:t>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  <a:p>
            <a:pPr marL="393700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absorbs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percentage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hitting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does.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93191" y="1208797"/>
            <a:ext cx="78314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Garamond"/>
                <a:cs typeface="Garamond"/>
              </a:rPr>
              <a:t>1.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Can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item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black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good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blackbody?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714905"/>
            <a:ext cx="818007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09880" marR="5080" indent="-297815">
              <a:lnSpc>
                <a:spcPct val="101699"/>
              </a:lnSpc>
              <a:spcBef>
                <a:spcPts val="75"/>
              </a:spcBef>
              <a:tabLst>
                <a:tab pos="972185" algn="l"/>
                <a:tab pos="1424940" algn="l"/>
                <a:tab pos="2132965" algn="l"/>
                <a:tab pos="2576830" algn="l"/>
                <a:tab pos="2868295" algn="l"/>
                <a:tab pos="3903345" algn="l"/>
                <a:tab pos="5024120" algn="l"/>
                <a:tab pos="6462395" algn="l"/>
                <a:tab pos="7075170" algn="l"/>
                <a:tab pos="7639050" algn="l"/>
              </a:tabLst>
            </a:pPr>
            <a:r>
              <a:rPr dirty="0" sz="2450">
                <a:latin typeface="Garamond"/>
                <a:cs typeface="Garamond"/>
              </a:rPr>
              <a:t>2.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Can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item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be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(nearly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perfect)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blackbody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not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30">
                <a:latin typeface="Garamond"/>
                <a:cs typeface="Garamond"/>
              </a:rPr>
              <a:t>look </a:t>
            </a:r>
            <a:r>
              <a:rPr dirty="0" sz="2450" spc="40">
                <a:latin typeface="Garamond"/>
                <a:cs typeface="Garamond"/>
              </a:rPr>
              <a:t>black?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93191" y="1208797"/>
            <a:ext cx="783145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1.</a:t>
            </a:r>
            <a:r>
              <a:rPr dirty="0" spc="-15"/>
              <a:t> </a:t>
            </a:r>
            <a:r>
              <a:rPr dirty="0" spc="75"/>
              <a:t>Can</a:t>
            </a:r>
            <a:r>
              <a:rPr dirty="0" spc="170"/>
              <a:t> </a:t>
            </a:r>
            <a:r>
              <a:rPr dirty="0" spc="65"/>
              <a:t>an</a:t>
            </a:r>
            <a:r>
              <a:rPr dirty="0" spc="165"/>
              <a:t> </a:t>
            </a:r>
            <a:r>
              <a:rPr dirty="0" spc="50"/>
              <a:t>item</a:t>
            </a:r>
            <a:r>
              <a:rPr dirty="0" spc="170"/>
              <a:t> </a:t>
            </a:r>
            <a:r>
              <a:rPr dirty="0"/>
              <a:t>look</a:t>
            </a:r>
            <a:r>
              <a:rPr dirty="0" spc="165"/>
              <a:t> </a:t>
            </a:r>
            <a:r>
              <a:rPr dirty="0"/>
              <a:t>black</a:t>
            </a:r>
            <a:r>
              <a:rPr dirty="0" spc="170"/>
              <a:t> </a:t>
            </a:r>
            <a:r>
              <a:rPr dirty="0" spc="55"/>
              <a:t>and</a:t>
            </a:r>
            <a:r>
              <a:rPr dirty="0" spc="165"/>
              <a:t> </a:t>
            </a:r>
            <a:r>
              <a:rPr dirty="0"/>
              <a:t>not</a:t>
            </a:r>
            <a:r>
              <a:rPr dirty="0" spc="165"/>
              <a:t> </a:t>
            </a:r>
            <a:r>
              <a:rPr dirty="0"/>
              <a:t>be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70"/>
              <a:t> </a:t>
            </a:r>
            <a:r>
              <a:rPr dirty="0"/>
              <a:t>very</a:t>
            </a:r>
            <a:r>
              <a:rPr dirty="0" spc="165"/>
              <a:t> </a:t>
            </a:r>
            <a:r>
              <a:rPr dirty="0"/>
              <a:t>good</a:t>
            </a:r>
            <a:r>
              <a:rPr dirty="0" spc="170"/>
              <a:t> </a:t>
            </a:r>
            <a:r>
              <a:rPr dirty="0" spc="40"/>
              <a:t>blackbody?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778163"/>
            <a:ext cx="8183880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9880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295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reflects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significant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electro-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spectrum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it </a:t>
            </a:r>
            <a:r>
              <a:rPr dirty="0" sz="2450" spc="55">
                <a:latin typeface="Garamond"/>
                <a:cs typeface="Garamond"/>
              </a:rPr>
              <a:t>isn’t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blackbody,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black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reflect- </a:t>
            </a:r>
            <a:r>
              <a:rPr dirty="0" sz="2450">
                <a:latin typeface="Garamond"/>
                <a:cs typeface="Garamond"/>
              </a:rPr>
              <a:t>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emitting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visible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light.</a:t>
            </a:r>
            <a:endParaRPr sz="2450">
              <a:latin typeface="Garamond"/>
              <a:cs typeface="Garamond"/>
            </a:endParaRPr>
          </a:p>
          <a:p>
            <a:pPr algn="just" marL="309880" marR="8255" indent="-297815">
              <a:lnSpc>
                <a:spcPct val="101699"/>
              </a:lnSpc>
              <a:spcBef>
                <a:spcPts val="1495"/>
              </a:spcBef>
            </a:pPr>
            <a:r>
              <a:rPr dirty="0" sz="2450">
                <a:latin typeface="Garamond"/>
                <a:cs typeface="Garamond"/>
              </a:rPr>
              <a:t>2.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Can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 spc="50">
                <a:latin typeface="Garamond"/>
                <a:cs typeface="Garamond"/>
              </a:rPr>
              <a:t>item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be 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 spc="80">
                <a:latin typeface="Garamond"/>
                <a:cs typeface="Garamond"/>
              </a:rPr>
              <a:t>(nearly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perfect)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blackbody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  not</a:t>
            </a:r>
            <a:r>
              <a:rPr dirty="0" sz="2450" spc="10">
                <a:latin typeface="Garamond"/>
                <a:cs typeface="Garamond"/>
              </a:rPr>
              <a:t>  </a:t>
            </a:r>
            <a:r>
              <a:rPr dirty="0" sz="2450" spc="-20">
                <a:latin typeface="Garamond"/>
                <a:cs typeface="Garamond"/>
              </a:rPr>
              <a:t>look </a:t>
            </a:r>
            <a:r>
              <a:rPr dirty="0" sz="2450" spc="40">
                <a:latin typeface="Garamond"/>
                <a:cs typeface="Garamond"/>
              </a:rPr>
              <a:t>black?</a:t>
            </a:r>
            <a:endParaRPr sz="2450">
              <a:latin typeface="Garamond"/>
              <a:cs typeface="Garamond"/>
            </a:endParaRPr>
          </a:p>
          <a:p>
            <a:pPr algn="just" marL="309880" marR="9525" indent="-11430">
              <a:lnSpc>
                <a:spcPct val="101699"/>
              </a:lnSpc>
              <a:spcBef>
                <a:spcPts val="149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40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4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sun,</a:t>
            </a:r>
            <a:r>
              <a:rPr dirty="0" sz="2450" spc="4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reflect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does </a:t>
            </a:r>
            <a:r>
              <a:rPr dirty="0" sz="2450" spc="35">
                <a:latin typeface="Garamond"/>
                <a:cs typeface="Garamond"/>
              </a:rPr>
              <a:t>emit.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70530" y="878291"/>
            <a:ext cx="29025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10.8.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371729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10.8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5" b="1">
                <a:latin typeface="Book Antiqua"/>
                <a:cs typeface="Book Antiqua"/>
              </a:rPr>
              <a:t>Bose-</a:t>
            </a:r>
            <a:r>
              <a:rPr dirty="0" sz="1700" spc="60" b="1">
                <a:latin typeface="Book Antiqua"/>
                <a:cs typeface="Book Antiqua"/>
              </a:rPr>
              <a:t>Einstein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spc="40" b="1">
                <a:latin typeface="Book Antiqua"/>
                <a:cs typeface="Book Antiqua"/>
              </a:rPr>
              <a:t>Condensation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7778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45"/>
              <a:t> </a:t>
            </a:r>
            <a:r>
              <a:rPr dirty="0" spc="55"/>
              <a:t>term</a:t>
            </a:r>
            <a:r>
              <a:rPr dirty="0" spc="145"/>
              <a:t> </a:t>
            </a:r>
            <a:r>
              <a:rPr dirty="0"/>
              <a:t>“condense”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 spc="50"/>
              <a:t>this</a:t>
            </a:r>
            <a:r>
              <a:rPr dirty="0" spc="145"/>
              <a:t> </a:t>
            </a:r>
            <a:r>
              <a:rPr dirty="0"/>
              <a:t>section</a:t>
            </a:r>
            <a:r>
              <a:rPr dirty="0" spc="145"/>
              <a:t> </a:t>
            </a:r>
            <a:r>
              <a:rPr dirty="0"/>
              <a:t>refers</a:t>
            </a:r>
            <a:r>
              <a:rPr dirty="0" spc="145"/>
              <a:t> </a:t>
            </a:r>
            <a:r>
              <a:rPr dirty="0" spc="-25"/>
              <a:t>to: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62460"/>
            <a:ext cx="8261350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87985" marR="5080" indent="-359410">
              <a:lnSpc>
                <a:spcPct val="101699"/>
              </a:lnSpc>
              <a:spcBef>
                <a:spcPts val="99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occupying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states,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like </a:t>
            </a:r>
            <a:r>
              <a:rPr dirty="0" sz="2450" spc="-10">
                <a:latin typeface="Garamond"/>
                <a:cs typeface="Garamond"/>
              </a:rPr>
              <a:t>fermions.</a:t>
            </a:r>
            <a:endParaRPr sz="2450">
              <a:latin typeface="Garamond"/>
              <a:cs typeface="Garamond"/>
            </a:endParaRPr>
          </a:p>
          <a:p>
            <a:pPr marL="387985" marR="6985" indent="-363220">
              <a:lnSpc>
                <a:spcPct val="101699"/>
              </a:lnSpc>
              <a:spcBef>
                <a:spcPts val="99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occupying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maximizes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system.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gas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liquid.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440"/>
              <a:t> </a:t>
            </a:r>
            <a:r>
              <a:rPr dirty="0"/>
              <a:t>you</a:t>
            </a:r>
            <a:r>
              <a:rPr dirty="0" spc="445"/>
              <a:t> </a:t>
            </a:r>
            <a:r>
              <a:rPr dirty="0"/>
              <a:t>flip</a:t>
            </a:r>
            <a:r>
              <a:rPr dirty="0" spc="440"/>
              <a:t> </a:t>
            </a:r>
            <a:r>
              <a:rPr dirty="0" spc="130"/>
              <a:t>a</a:t>
            </a:r>
            <a:r>
              <a:rPr dirty="0" spc="440"/>
              <a:t> </a:t>
            </a:r>
            <a:r>
              <a:rPr dirty="0"/>
              <a:t>coin</a:t>
            </a:r>
            <a:r>
              <a:rPr dirty="0" spc="440"/>
              <a:t> </a:t>
            </a:r>
            <a:r>
              <a:rPr dirty="0"/>
              <a:t>twenty</a:t>
            </a:r>
            <a:r>
              <a:rPr dirty="0" spc="445"/>
              <a:t> </a:t>
            </a:r>
            <a:r>
              <a:rPr dirty="0"/>
              <a:t>times,</a:t>
            </a:r>
            <a:r>
              <a:rPr dirty="0" spc="505"/>
              <a:t> </a:t>
            </a:r>
            <a:r>
              <a:rPr dirty="0"/>
              <a:t>why</a:t>
            </a:r>
            <a:r>
              <a:rPr dirty="0" spc="440"/>
              <a:t> </a:t>
            </a:r>
            <a:r>
              <a:rPr dirty="0" spc="55"/>
              <a:t>are</a:t>
            </a:r>
            <a:r>
              <a:rPr dirty="0" spc="434"/>
              <a:t> </a:t>
            </a:r>
            <a:r>
              <a:rPr dirty="0"/>
              <a:t>you</a:t>
            </a:r>
            <a:r>
              <a:rPr dirty="0" spc="440"/>
              <a:t> </a:t>
            </a:r>
            <a:r>
              <a:rPr dirty="0"/>
              <a:t>more</a:t>
            </a:r>
            <a:r>
              <a:rPr dirty="0" spc="440"/>
              <a:t> </a:t>
            </a:r>
            <a:r>
              <a:rPr dirty="0"/>
              <a:t>likely</a:t>
            </a:r>
            <a:r>
              <a:rPr dirty="0" spc="440"/>
              <a:t> </a:t>
            </a:r>
            <a:r>
              <a:rPr dirty="0"/>
              <a:t>to</a:t>
            </a:r>
            <a:r>
              <a:rPr dirty="0" spc="440"/>
              <a:t> </a:t>
            </a:r>
            <a:r>
              <a:rPr dirty="0" spc="30"/>
              <a:t>get </a:t>
            </a:r>
            <a:r>
              <a:rPr dirty="0" spc="65"/>
              <a:t>“exactly</a:t>
            </a:r>
            <a:r>
              <a:rPr dirty="0" spc="20"/>
              <a:t> </a:t>
            </a:r>
            <a:r>
              <a:rPr dirty="0"/>
              <a:t>ten</a:t>
            </a:r>
            <a:r>
              <a:rPr dirty="0" spc="25"/>
              <a:t> </a:t>
            </a:r>
            <a:r>
              <a:rPr dirty="0"/>
              <a:t>heads”</a:t>
            </a:r>
            <a:r>
              <a:rPr dirty="0" spc="25"/>
              <a:t> </a:t>
            </a:r>
            <a:r>
              <a:rPr dirty="0" spc="70"/>
              <a:t>than</a:t>
            </a:r>
            <a:r>
              <a:rPr dirty="0" spc="20"/>
              <a:t> </a:t>
            </a:r>
            <a:r>
              <a:rPr dirty="0"/>
              <a:t>to</a:t>
            </a:r>
            <a:r>
              <a:rPr dirty="0" spc="25"/>
              <a:t> </a:t>
            </a:r>
            <a:r>
              <a:rPr dirty="0" spc="55"/>
              <a:t>get</a:t>
            </a:r>
            <a:r>
              <a:rPr dirty="0" spc="25"/>
              <a:t> </a:t>
            </a:r>
            <a:r>
              <a:rPr dirty="0" spc="65"/>
              <a:t>“exactly</a:t>
            </a:r>
            <a:r>
              <a:rPr dirty="0" spc="20"/>
              <a:t> </a:t>
            </a:r>
            <a:r>
              <a:rPr dirty="0"/>
              <a:t>thirteen</a:t>
            </a:r>
            <a:r>
              <a:rPr dirty="0" spc="25"/>
              <a:t> </a:t>
            </a:r>
            <a:r>
              <a:rPr dirty="0" spc="50"/>
              <a:t>heads”?</a:t>
            </a:r>
            <a:r>
              <a:rPr dirty="0" spc="47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70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common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misconception;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actually,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heads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20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equally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716280" algn="l"/>
                <a:tab pos="1248410" algn="l"/>
                <a:tab pos="1891664" algn="l"/>
                <a:tab pos="2214245" algn="l"/>
                <a:tab pos="2854960" algn="l"/>
                <a:tab pos="3130550" algn="l"/>
                <a:tab pos="3658235" algn="l"/>
                <a:tab pos="4021454" algn="l"/>
                <a:tab pos="5147945" algn="l"/>
                <a:tab pos="5584190" algn="l"/>
                <a:tab pos="6165215" algn="l"/>
                <a:tab pos="6953250" algn="l"/>
                <a:tab pos="7480934" algn="l"/>
              </a:tabLst>
            </a:pPr>
            <a:r>
              <a:rPr dirty="0" sz="2450" spc="-25">
                <a:latin typeface="Garamond"/>
                <a:cs typeface="Garamond"/>
              </a:rPr>
              <a:t>If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coin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fair,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flip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“heads”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any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given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flip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makes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“tails”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flip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exactly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ten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heads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thirteen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heads.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7778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45"/>
              <a:t> </a:t>
            </a:r>
            <a:r>
              <a:rPr dirty="0" spc="55"/>
              <a:t>term</a:t>
            </a:r>
            <a:r>
              <a:rPr dirty="0" spc="145"/>
              <a:t> </a:t>
            </a:r>
            <a:r>
              <a:rPr dirty="0"/>
              <a:t>“condense”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 spc="50"/>
              <a:t>this</a:t>
            </a:r>
            <a:r>
              <a:rPr dirty="0" spc="145"/>
              <a:t> </a:t>
            </a:r>
            <a:r>
              <a:rPr dirty="0"/>
              <a:t>section</a:t>
            </a:r>
            <a:r>
              <a:rPr dirty="0" spc="145"/>
              <a:t> </a:t>
            </a:r>
            <a:r>
              <a:rPr dirty="0"/>
              <a:t>refers</a:t>
            </a:r>
            <a:r>
              <a:rPr dirty="0" spc="145"/>
              <a:t> </a:t>
            </a:r>
            <a:r>
              <a:rPr dirty="0" spc="-25"/>
              <a:t>to: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62460"/>
            <a:ext cx="8268334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dropping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94970" marR="5080" indent="-359410">
              <a:lnSpc>
                <a:spcPct val="101699"/>
              </a:lnSpc>
              <a:spcBef>
                <a:spcPts val="99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occupying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states,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like </a:t>
            </a:r>
            <a:r>
              <a:rPr dirty="0" sz="2450" spc="-10">
                <a:latin typeface="Garamond"/>
                <a:cs typeface="Garamond"/>
              </a:rPr>
              <a:t>fermions.</a:t>
            </a:r>
            <a:endParaRPr sz="2450">
              <a:latin typeface="Garamond"/>
              <a:cs typeface="Garamond"/>
            </a:endParaRPr>
          </a:p>
          <a:p>
            <a:pPr marL="394970" marR="6985" indent="-363220">
              <a:lnSpc>
                <a:spcPct val="101699"/>
              </a:lnSpc>
              <a:spcBef>
                <a:spcPts val="99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occupying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maximizes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system.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gas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liquid.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70"/>
              <a:t>At</a:t>
            </a:r>
            <a:r>
              <a:rPr dirty="0" spc="395"/>
              <a:t> </a:t>
            </a:r>
            <a:r>
              <a:rPr dirty="0" spc="130"/>
              <a:t>a</a:t>
            </a:r>
            <a:r>
              <a:rPr dirty="0" spc="405"/>
              <a:t> </a:t>
            </a:r>
            <a:r>
              <a:rPr dirty="0"/>
              <a:t>low</a:t>
            </a:r>
            <a:r>
              <a:rPr dirty="0" spc="405"/>
              <a:t> </a:t>
            </a:r>
            <a:r>
              <a:rPr dirty="0"/>
              <a:t>nonzero</a:t>
            </a:r>
            <a:r>
              <a:rPr dirty="0" spc="405"/>
              <a:t> </a:t>
            </a:r>
            <a:r>
              <a:rPr dirty="0" spc="60"/>
              <a:t>temperature,</a:t>
            </a:r>
            <a:r>
              <a:rPr dirty="0" spc="484"/>
              <a:t> </a:t>
            </a:r>
            <a:r>
              <a:rPr dirty="0"/>
              <a:t>which</a:t>
            </a:r>
            <a:r>
              <a:rPr dirty="0" spc="405"/>
              <a:t> </a:t>
            </a:r>
            <a:r>
              <a:rPr dirty="0"/>
              <a:t>of</a:t>
            </a:r>
            <a:r>
              <a:rPr dirty="0" spc="405"/>
              <a:t> </a:t>
            </a:r>
            <a:r>
              <a:rPr dirty="0" spc="50"/>
              <a:t>the</a:t>
            </a:r>
            <a:r>
              <a:rPr dirty="0" spc="405"/>
              <a:t> </a:t>
            </a:r>
            <a:r>
              <a:rPr dirty="0"/>
              <a:t>following</a:t>
            </a:r>
            <a:r>
              <a:rPr dirty="0" spc="405"/>
              <a:t> </a:t>
            </a:r>
            <a:r>
              <a:rPr dirty="0" spc="-10"/>
              <a:t>systems </a:t>
            </a:r>
            <a:r>
              <a:rPr dirty="0"/>
              <a:t>will</a:t>
            </a:r>
            <a:r>
              <a:rPr dirty="0" spc="325"/>
              <a:t> </a:t>
            </a:r>
            <a:r>
              <a:rPr dirty="0"/>
              <a:t>have</a:t>
            </a:r>
            <a:r>
              <a:rPr dirty="0" spc="330"/>
              <a:t> </a:t>
            </a:r>
            <a:r>
              <a:rPr dirty="0" spc="130"/>
              <a:t>a</a:t>
            </a:r>
            <a:r>
              <a:rPr dirty="0" spc="335"/>
              <a:t> </a:t>
            </a:r>
            <a:r>
              <a:rPr dirty="0"/>
              <a:t>higher</a:t>
            </a:r>
            <a:r>
              <a:rPr dirty="0" spc="330"/>
              <a:t> </a:t>
            </a:r>
            <a:r>
              <a:rPr dirty="0"/>
              <a:t>percentage</a:t>
            </a:r>
            <a:r>
              <a:rPr dirty="0" spc="335"/>
              <a:t> </a:t>
            </a:r>
            <a:r>
              <a:rPr dirty="0"/>
              <a:t>of</a:t>
            </a:r>
            <a:r>
              <a:rPr dirty="0" spc="330"/>
              <a:t> </a:t>
            </a:r>
            <a:r>
              <a:rPr dirty="0"/>
              <a:t>particles</a:t>
            </a:r>
            <a:r>
              <a:rPr dirty="0" spc="335"/>
              <a:t> </a:t>
            </a:r>
            <a:r>
              <a:rPr dirty="0"/>
              <a:t>in</a:t>
            </a:r>
            <a:r>
              <a:rPr dirty="0" spc="335"/>
              <a:t> </a:t>
            </a:r>
            <a:r>
              <a:rPr dirty="0" spc="50"/>
              <a:t>their</a:t>
            </a:r>
            <a:r>
              <a:rPr dirty="0" spc="330"/>
              <a:t> </a:t>
            </a:r>
            <a:r>
              <a:rPr dirty="0"/>
              <a:t>ground</a:t>
            </a:r>
            <a:r>
              <a:rPr dirty="0" spc="335"/>
              <a:t> </a:t>
            </a:r>
            <a:r>
              <a:rPr dirty="0" spc="75"/>
              <a:t>states?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69526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bosons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Distinguishable</a:t>
            </a:r>
            <a:r>
              <a:rPr dirty="0" sz="2450" spc="5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particles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70"/>
              <a:t>At</a:t>
            </a:r>
            <a:r>
              <a:rPr dirty="0" spc="395"/>
              <a:t> </a:t>
            </a:r>
            <a:r>
              <a:rPr dirty="0" spc="130"/>
              <a:t>a</a:t>
            </a:r>
            <a:r>
              <a:rPr dirty="0" spc="405"/>
              <a:t> </a:t>
            </a:r>
            <a:r>
              <a:rPr dirty="0"/>
              <a:t>low</a:t>
            </a:r>
            <a:r>
              <a:rPr dirty="0" spc="405"/>
              <a:t> </a:t>
            </a:r>
            <a:r>
              <a:rPr dirty="0"/>
              <a:t>nonzero</a:t>
            </a:r>
            <a:r>
              <a:rPr dirty="0" spc="405"/>
              <a:t> </a:t>
            </a:r>
            <a:r>
              <a:rPr dirty="0" spc="60"/>
              <a:t>temperature,</a:t>
            </a:r>
            <a:r>
              <a:rPr dirty="0" spc="484"/>
              <a:t> </a:t>
            </a:r>
            <a:r>
              <a:rPr dirty="0"/>
              <a:t>which</a:t>
            </a:r>
            <a:r>
              <a:rPr dirty="0" spc="405"/>
              <a:t> </a:t>
            </a:r>
            <a:r>
              <a:rPr dirty="0"/>
              <a:t>of</a:t>
            </a:r>
            <a:r>
              <a:rPr dirty="0" spc="405"/>
              <a:t> </a:t>
            </a:r>
            <a:r>
              <a:rPr dirty="0" spc="50"/>
              <a:t>the</a:t>
            </a:r>
            <a:r>
              <a:rPr dirty="0" spc="405"/>
              <a:t> </a:t>
            </a:r>
            <a:r>
              <a:rPr dirty="0"/>
              <a:t>following</a:t>
            </a:r>
            <a:r>
              <a:rPr dirty="0" spc="405"/>
              <a:t> </a:t>
            </a:r>
            <a:r>
              <a:rPr dirty="0" spc="-10"/>
              <a:t>systems </a:t>
            </a:r>
            <a:r>
              <a:rPr dirty="0"/>
              <a:t>will</a:t>
            </a:r>
            <a:r>
              <a:rPr dirty="0" spc="325"/>
              <a:t> </a:t>
            </a:r>
            <a:r>
              <a:rPr dirty="0"/>
              <a:t>have</a:t>
            </a:r>
            <a:r>
              <a:rPr dirty="0" spc="330"/>
              <a:t> </a:t>
            </a:r>
            <a:r>
              <a:rPr dirty="0" spc="130"/>
              <a:t>a</a:t>
            </a:r>
            <a:r>
              <a:rPr dirty="0" spc="335"/>
              <a:t> </a:t>
            </a:r>
            <a:r>
              <a:rPr dirty="0"/>
              <a:t>higher</a:t>
            </a:r>
            <a:r>
              <a:rPr dirty="0" spc="330"/>
              <a:t> </a:t>
            </a:r>
            <a:r>
              <a:rPr dirty="0"/>
              <a:t>percentage</a:t>
            </a:r>
            <a:r>
              <a:rPr dirty="0" spc="335"/>
              <a:t> </a:t>
            </a:r>
            <a:r>
              <a:rPr dirty="0"/>
              <a:t>of</a:t>
            </a:r>
            <a:r>
              <a:rPr dirty="0" spc="330"/>
              <a:t> </a:t>
            </a:r>
            <a:r>
              <a:rPr dirty="0"/>
              <a:t>particles</a:t>
            </a:r>
            <a:r>
              <a:rPr dirty="0" spc="335"/>
              <a:t> </a:t>
            </a:r>
            <a:r>
              <a:rPr dirty="0"/>
              <a:t>in</a:t>
            </a:r>
            <a:r>
              <a:rPr dirty="0" spc="335"/>
              <a:t> </a:t>
            </a:r>
            <a:r>
              <a:rPr dirty="0" spc="50"/>
              <a:t>their</a:t>
            </a:r>
            <a:r>
              <a:rPr dirty="0" spc="330"/>
              <a:t> </a:t>
            </a:r>
            <a:r>
              <a:rPr dirty="0"/>
              <a:t>ground</a:t>
            </a:r>
            <a:r>
              <a:rPr dirty="0" spc="335"/>
              <a:t> </a:t>
            </a:r>
            <a:r>
              <a:rPr dirty="0" spc="75"/>
              <a:t>states?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69596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bosons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Distinguishable</a:t>
            </a:r>
            <a:r>
              <a:rPr dirty="0" sz="2450" spc="5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particles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7674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56920" algn="l"/>
                <a:tab pos="1550670" algn="l"/>
                <a:tab pos="2754630" algn="l"/>
                <a:tab pos="3478529" algn="l"/>
                <a:tab pos="5334635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-10"/>
              <a:t>don’t</a:t>
            </a:r>
            <a:r>
              <a:rPr dirty="0"/>
              <a:t>	</a:t>
            </a:r>
            <a:r>
              <a:rPr dirty="0" spc="-10"/>
              <a:t>fermions</a:t>
            </a:r>
            <a:r>
              <a:rPr dirty="0"/>
              <a:t>	</a:t>
            </a:r>
            <a:r>
              <a:rPr dirty="0" spc="-20"/>
              <a:t>form</a:t>
            </a:r>
            <a:r>
              <a:rPr dirty="0"/>
              <a:t>	Bose-</a:t>
            </a:r>
            <a:r>
              <a:rPr dirty="0" spc="-10"/>
              <a:t>Einstein</a:t>
            </a:r>
            <a:r>
              <a:rPr dirty="0"/>
              <a:t>	</a:t>
            </a:r>
            <a:r>
              <a:rPr dirty="0" spc="-10"/>
              <a:t>condensates?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28061" y="1226005"/>
            <a:ext cx="104584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(Choose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70"/>
              <a:t>They</a:t>
            </a:r>
            <a:r>
              <a:rPr dirty="0" spc="204"/>
              <a:t> </a:t>
            </a:r>
            <a:r>
              <a:rPr dirty="0"/>
              <a:t>repel</a:t>
            </a:r>
            <a:r>
              <a:rPr dirty="0" spc="204"/>
              <a:t> </a:t>
            </a:r>
            <a:r>
              <a:rPr dirty="0"/>
              <a:t>each</a:t>
            </a:r>
            <a:r>
              <a:rPr dirty="0" spc="200"/>
              <a:t> </a:t>
            </a:r>
            <a:r>
              <a:rPr dirty="0"/>
              <a:t>other</a:t>
            </a:r>
            <a:r>
              <a:rPr dirty="0" spc="204"/>
              <a:t> </a:t>
            </a:r>
            <a:r>
              <a:rPr dirty="0" spc="-10"/>
              <a:t>electrically.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150"/>
              <a:t> </a:t>
            </a:r>
            <a:r>
              <a:rPr dirty="0"/>
              <a:t>degeneracy</a:t>
            </a:r>
            <a:r>
              <a:rPr dirty="0" spc="145"/>
              <a:t> at</a:t>
            </a:r>
            <a:r>
              <a:rPr dirty="0" spc="140"/>
              <a:t> </a:t>
            </a:r>
            <a:r>
              <a:rPr dirty="0"/>
              <a:t>high</a:t>
            </a:r>
            <a:r>
              <a:rPr dirty="0" spc="150"/>
              <a:t> </a:t>
            </a:r>
            <a:r>
              <a:rPr dirty="0"/>
              <a:t>energies</a:t>
            </a:r>
            <a:r>
              <a:rPr dirty="0" spc="150"/>
              <a:t> </a:t>
            </a:r>
            <a:r>
              <a:rPr dirty="0"/>
              <a:t>is</a:t>
            </a:r>
            <a:r>
              <a:rPr dirty="0" spc="145"/>
              <a:t> </a:t>
            </a:r>
            <a:r>
              <a:rPr dirty="0"/>
              <a:t>so</a:t>
            </a:r>
            <a:r>
              <a:rPr dirty="0" spc="145"/>
              <a:t> </a:t>
            </a:r>
            <a:r>
              <a:rPr dirty="0"/>
              <a:t>high</a:t>
            </a:r>
            <a:r>
              <a:rPr dirty="0" spc="150"/>
              <a:t> </a:t>
            </a:r>
            <a:r>
              <a:rPr dirty="0" spc="105"/>
              <a:t>it</a:t>
            </a:r>
            <a:r>
              <a:rPr dirty="0" spc="140"/>
              <a:t> </a:t>
            </a:r>
            <a:r>
              <a:rPr dirty="0"/>
              <a:t>makes</a:t>
            </a:r>
            <a:r>
              <a:rPr dirty="0" spc="150"/>
              <a:t> </a:t>
            </a:r>
            <a:r>
              <a:rPr dirty="0" spc="105"/>
              <a:t>it</a:t>
            </a:r>
            <a:r>
              <a:rPr dirty="0" spc="140"/>
              <a:t> </a:t>
            </a:r>
            <a:r>
              <a:rPr dirty="0"/>
              <a:t>likely</a:t>
            </a:r>
            <a:r>
              <a:rPr dirty="0" spc="150"/>
              <a:t> </a:t>
            </a:r>
            <a:r>
              <a:rPr dirty="0" spc="-25"/>
              <a:t>for </a:t>
            </a:r>
            <a:r>
              <a:rPr dirty="0" spc="-25"/>
              <a:t>	</a:t>
            </a:r>
            <a:r>
              <a:rPr dirty="0" spc="65"/>
              <a:t>many</a:t>
            </a:r>
            <a:r>
              <a:rPr dirty="0" spc="200"/>
              <a:t> </a:t>
            </a:r>
            <a:r>
              <a:rPr dirty="0"/>
              <a:t>fermions</a:t>
            </a:r>
            <a:r>
              <a:rPr dirty="0" spc="200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200"/>
              <a:t> </a:t>
            </a:r>
            <a:r>
              <a:rPr dirty="0"/>
              <a:t>higher</a:t>
            </a:r>
            <a:r>
              <a:rPr dirty="0" spc="200"/>
              <a:t> </a:t>
            </a:r>
            <a:r>
              <a:rPr dirty="0"/>
              <a:t>energy</a:t>
            </a:r>
            <a:r>
              <a:rPr dirty="0" spc="200"/>
              <a:t> </a:t>
            </a:r>
            <a:r>
              <a:rPr dirty="0" spc="60"/>
              <a:t>states.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70"/>
              <a:t>They</a:t>
            </a:r>
            <a:r>
              <a:rPr dirty="0" spc="180"/>
              <a:t> </a:t>
            </a:r>
            <a:r>
              <a:rPr dirty="0" spc="70"/>
              <a:t>can’t</a:t>
            </a:r>
            <a:r>
              <a:rPr dirty="0" spc="185"/>
              <a:t> </a:t>
            </a:r>
            <a:r>
              <a:rPr dirty="0" spc="50"/>
              <a:t>exist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same</a:t>
            </a:r>
            <a:r>
              <a:rPr dirty="0" spc="180"/>
              <a:t> </a:t>
            </a:r>
            <a:r>
              <a:rPr dirty="0" spc="85"/>
              <a:t>state</a:t>
            </a:r>
            <a:r>
              <a:rPr dirty="0" spc="180"/>
              <a:t> </a:t>
            </a:r>
            <a:r>
              <a:rPr dirty="0" spc="65"/>
              <a:t>as</a:t>
            </a:r>
            <a:r>
              <a:rPr dirty="0" spc="185"/>
              <a:t> </a:t>
            </a:r>
            <a:r>
              <a:rPr dirty="0"/>
              <a:t>each</a:t>
            </a:r>
            <a:r>
              <a:rPr dirty="0" spc="180"/>
              <a:t> </a:t>
            </a:r>
            <a:r>
              <a:rPr dirty="0" spc="-10"/>
              <a:t>other.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70"/>
              <a:t>They</a:t>
            </a:r>
            <a:r>
              <a:rPr dirty="0" spc="165"/>
              <a:t> </a:t>
            </a:r>
            <a:r>
              <a:rPr dirty="0"/>
              <a:t>do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same</a:t>
            </a:r>
            <a:r>
              <a:rPr dirty="0" spc="160"/>
              <a:t> </a:t>
            </a:r>
            <a:r>
              <a:rPr dirty="0" spc="50"/>
              <a:t>thing,</a:t>
            </a:r>
            <a:r>
              <a:rPr dirty="0" spc="165"/>
              <a:t> </a:t>
            </a:r>
            <a:r>
              <a:rPr dirty="0" spc="70"/>
              <a:t>but</a:t>
            </a:r>
            <a:r>
              <a:rPr dirty="0" spc="165"/>
              <a:t> </a:t>
            </a:r>
            <a:r>
              <a:rPr dirty="0"/>
              <a:t>we</a:t>
            </a:r>
            <a:r>
              <a:rPr dirty="0" spc="160"/>
              <a:t> </a:t>
            </a:r>
            <a:r>
              <a:rPr dirty="0"/>
              <a:t>don’t</a:t>
            </a:r>
            <a:r>
              <a:rPr dirty="0" spc="165"/>
              <a:t> </a:t>
            </a:r>
            <a:r>
              <a:rPr dirty="0"/>
              <a:t>use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/>
              <a:t>name</a:t>
            </a:r>
            <a:r>
              <a:rPr dirty="0" spc="155"/>
              <a:t> </a:t>
            </a:r>
            <a:r>
              <a:rPr dirty="0"/>
              <a:t>for</a:t>
            </a:r>
            <a:r>
              <a:rPr dirty="0" spc="165"/>
              <a:t> </a:t>
            </a:r>
            <a:r>
              <a:rPr dirty="0" spc="70"/>
              <a:t>it.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3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638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7674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56920" algn="l"/>
                <a:tab pos="1550670" algn="l"/>
                <a:tab pos="2754630" algn="l"/>
                <a:tab pos="3478529" algn="l"/>
                <a:tab pos="5334635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-10"/>
              <a:t>don’t</a:t>
            </a:r>
            <a:r>
              <a:rPr dirty="0"/>
              <a:t>	</a:t>
            </a:r>
            <a:r>
              <a:rPr dirty="0" spc="-10"/>
              <a:t>fermions</a:t>
            </a:r>
            <a:r>
              <a:rPr dirty="0"/>
              <a:t>	</a:t>
            </a:r>
            <a:r>
              <a:rPr dirty="0" spc="-20"/>
              <a:t>form</a:t>
            </a:r>
            <a:r>
              <a:rPr dirty="0"/>
              <a:t>	Bose-</a:t>
            </a:r>
            <a:r>
              <a:rPr dirty="0" spc="-10"/>
              <a:t>Einstein</a:t>
            </a:r>
            <a:r>
              <a:rPr dirty="0"/>
              <a:t>	</a:t>
            </a:r>
            <a:r>
              <a:rPr dirty="0" spc="-10"/>
              <a:t>condensates?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28061" y="1226005"/>
            <a:ext cx="104584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(Choose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70"/>
              <a:t>They</a:t>
            </a:r>
            <a:r>
              <a:rPr dirty="0" spc="204"/>
              <a:t> </a:t>
            </a:r>
            <a:r>
              <a:rPr dirty="0"/>
              <a:t>repel</a:t>
            </a:r>
            <a:r>
              <a:rPr dirty="0" spc="204"/>
              <a:t> </a:t>
            </a:r>
            <a:r>
              <a:rPr dirty="0"/>
              <a:t>each</a:t>
            </a:r>
            <a:r>
              <a:rPr dirty="0" spc="200"/>
              <a:t> </a:t>
            </a:r>
            <a:r>
              <a:rPr dirty="0"/>
              <a:t>other</a:t>
            </a:r>
            <a:r>
              <a:rPr dirty="0" spc="204"/>
              <a:t> </a:t>
            </a:r>
            <a:r>
              <a:rPr dirty="0" spc="-10"/>
              <a:t>electrically.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50"/>
              <a:t> </a:t>
            </a:r>
            <a:r>
              <a:rPr dirty="0"/>
              <a:t>degeneracy</a:t>
            </a:r>
            <a:r>
              <a:rPr dirty="0" spc="145"/>
              <a:t> at</a:t>
            </a:r>
            <a:r>
              <a:rPr dirty="0" spc="140"/>
              <a:t> </a:t>
            </a:r>
            <a:r>
              <a:rPr dirty="0"/>
              <a:t>high</a:t>
            </a:r>
            <a:r>
              <a:rPr dirty="0" spc="150"/>
              <a:t> </a:t>
            </a:r>
            <a:r>
              <a:rPr dirty="0"/>
              <a:t>energies</a:t>
            </a:r>
            <a:r>
              <a:rPr dirty="0" spc="150"/>
              <a:t> </a:t>
            </a:r>
            <a:r>
              <a:rPr dirty="0"/>
              <a:t>is</a:t>
            </a:r>
            <a:r>
              <a:rPr dirty="0" spc="145"/>
              <a:t> </a:t>
            </a:r>
            <a:r>
              <a:rPr dirty="0"/>
              <a:t>so</a:t>
            </a:r>
            <a:r>
              <a:rPr dirty="0" spc="145"/>
              <a:t> </a:t>
            </a:r>
            <a:r>
              <a:rPr dirty="0"/>
              <a:t>high</a:t>
            </a:r>
            <a:r>
              <a:rPr dirty="0" spc="150"/>
              <a:t> </a:t>
            </a:r>
            <a:r>
              <a:rPr dirty="0" spc="105"/>
              <a:t>it</a:t>
            </a:r>
            <a:r>
              <a:rPr dirty="0" spc="140"/>
              <a:t> </a:t>
            </a:r>
            <a:r>
              <a:rPr dirty="0"/>
              <a:t>makes</a:t>
            </a:r>
            <a:r>
              <a:rPr dirty="0" spc="150"/>
              <a:t> </a:t>
            </a:r>
            <a:r>
              <a:rPr dirty="0" spc="105"/>
              <a:t>it</a:t>
            </a:r>
            <a:r>
              <a:rPr dirty="0" spc="140"/>
              <a:t> </a:t>
            </a:r>
            <a:r>
              <a:rPr dirty="0"/>
              <a:t>likely</a:t>
            </a:r>
            <a:r>
              <a:rPr dirty="0" spc="150"/>
              <a:t> </a:t>
            </a:r>
            <a:r>
              <a:rPr dirty="0" spc="-25"/>
              <a:t>for </a:t>
            </a:r>
            <a:r>
              <a:rPr dirty="0" spc="-25"/>
              <a:t>	</a:t>
            </a:r>
            <a:r>
              <a:rPr dirty="0" spc="65"/>
              <a:t>many</a:t>
            </a:r>
            <a:r>
              <a:rPr dirty="0" spc="200"/>
              <a:t> </a:t>
            </a:r>
            <a:r>
              <a:rPr dirty="0"/>
              <a:t>fermions</a:t>
            </a:r>
            <a:r>
              <a:rPr dirty="0" spc="200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200"/>
              <a:t> </a:t>
            </a:r>
            <a:r>
              <a:rPr dirty="0"/>
              <a:t>higher</a:t>
            </a:r>
            <a:r>
              <a:rPr dirty="0" spc="200"/>
              <a:t> </a:t>
            </a:r>
            <a:r>
              <a:rPr dirty="0"/>
              <a:t>energy</a:t>
            </a:r>
            <a:r>
              <a:rPr dirty="0" spc="200"/>
              <a:t> </a:t>
            </a:r>
            <a:r>
              <a:rPr dirty="0" spc="60"/>
              <a:t>states.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70"/>
              <a:t>They</a:t>
            </a:r>
            <a:r>
              <a:rPr dirty="0" spc="180"/>
              <a:t> </a:t>
            </a:r>
            <a:r>
              <a:rPr dirty="0" spc="70"/>
              <a:t>can’t</a:t>
            </a:r>
            <a:r>
              <a:rPr dirty="0" spc="185"/>
              <a:t> </a:t>
            </a:r>
            <a:r>
              <a:rPr dirty="0" spc="50"/>
              <a:t>exist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same</a:t>
            </a:r>
            <a:r>
              <a:rPr dirty="0" spc="180"/>
              <a:t> </a:t>
            </a:r>
            <a:r>
              <a:rPr dirty="0" spc="85"/>
              <a:t>state</a:t>
            </a:r>
            <a:r>
              <a:rPr dirty="0" spc="180"/>
              <a:t> </a:t>
            </a:r>
            <a:r>
              <a:rPr dirty="0" spc="65"/>
              <a:t>as</a:t>
            </a:r>
            <a:r>
              <a:rPr dirty="0" spc="185"/>
              <a:t> </a:t>
            </a:r>
            <a:r>
              <a:rPr dirty="0"/>
              <a:t>each</a:t>
            </a:r>
            <a:r>
              <a:rPr dirty="0" spc="180"/>
              <a:t> </a:t>
            </a:r>
            <a:r>
              <a:rPr dirty="0" spc="-10"/>
              <a:t>other.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70"/>
              <a:t>They</a:t>
            </a:r>
            <a:r>
              <a:rPr dirty="0" spc="165"/>
              <a:t> </a:t>
            </a:r>
            <a:r>
              <a:rPr dirty="0"/>
              <a:t>do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same</a:t>
            </a:r>
            <a:r>
              <a:rPr dirty="0" spc="160"/>
              <a:t> </a:t>
            </a:r>
            <a:r>
              <a:rPr dirty="0" spc="50"/>
              <a:t>thing,</a:t>
            </a:r>
            <a:r>
              <a:rPr dirty="0" spc="165"/>
              <a:t> </a:t>
            </a:r>
            <a:r>
              <a:rPr dirty="0" spc="70"/>
              <a:t>but</a:t>
            </a:r>
            <a:r>
              <a:rPr dirty="0" spc="165"/>
              <a:t> </a:t>
            </a:r>
            <a:r>
              <a:rPr dirty="0"/>
              <a:t>we</a:t>
            </a:r>
            <a:r>
              <a:rPr dirty="0" spc="160"/>
              <a:t> </a:t>
            </a:r>
            <a:r>
              <a:rPr dirty="0"/>
              <a:t>don’t</a:t>
            </a:r>
            <a:r>
              <a:rPr dirty="0" spc="165"/>
              <a:t> </a:t>
            </a:r>
            <a:r>
              <a:rPr dirty="0"/>
              <a:t>use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/>
              <a:t>name</a:t>
            </a:r>
            <a:r>
              <a:rPr dirty="0" spc="155"/>
              <a:t> </a:t>
            </a:r>
            <a:r>
              <a:rPr dirty="0"/>
              <a:t>for</a:t>
            </a:r>
            <a:r>
              <a:rPr dirty="0" spc="165"/>
              <a:t> </a:t>
            </a:r>
            <a:r>
              <a:rPr dirty="0" spc="70"/>
              <a:t>it.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7219" y="878291"/>
            <a:ext cx="8458200" cy="2715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4300">
              <a:lnSpc>
                <a:spcPct val="100000"/>
              </a:lnSpc>
              <a:spcBef>
                <a:spcPts val="95"/>
              </a:spcBef>
              <a:tabLst>
                <a:tab pos="5465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10.8.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14300" marR="106680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text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409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particles,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levels:</a:t>
            </a:r>
            <a:r>
              <a:rPr dirty="0" sz="1400" spc="4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ϵ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Let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1111" sz="1500">
                <a:latin typeface="Cambria"/>
                <a:cs typeface="Cambria"/>
              </a:rPr>
              <a:t>0</a:t>
            </a:r>
            <a:r>
              <a:rPr dirty="0" baseline="-11111" sz="1500" spc="652">
                <a:latin typeface="Cambria"/>
                <a:cs typeface="Cambria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 spc="10">
                <a:latin typeface="Times New Roman"/>
                <a:cs typeface="Times New Roman"/>
              </a:rPr>
              <a:t>occupation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state.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Answer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Parts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1–4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question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following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choices: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85140" indent="-257175">
              <a:lnSpc>
                <a:spcPct val="100000"/>
              </a:lnSpc>
              <a:buAutoNum type="alphaUcPeriod"/>
              <a:tabLst>
                <a:tab pos="485140" algn="l"/>
              </a:tabLst>
            </a:pPr>
            <a:r>
              <a:rPr dirty="0" sz="1400" spc="-5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4851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85140" algn="l"/>
              </a:tabLst>
            </a:pPr>
            <a:r>
              <a:rPr dirty="0" sz="1400" spc="-5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485140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145" i="1">
                <a:latin typeface="Times New Roman"/>
                <a:cs typeface="Times New Roman"/>
              </a:rPr>
              <a:t>N/</a:t>
            </a:r>
            <a:r>
              <a:rPr dirty="0" sz="1400" spc="145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485140" indent="-259715">
              <a:lnSpc>
                <a:spcPct val="100000"/>
              </a:lnSpc>
              <a:spcBef>
                <a:spcPts val="1105"/>
              </a:spcBef>
              <a:buFont typeface="Times New Roman"/>
              <a:buAutoNum type="alphaUcPeriod"/>
              <a:tabLst>
                <a:tab pos="485140" algn="l"/>
              </a:tabLst>
            </a:pPr>
            <a:r>
              <a:rPr dirty="0" sz="1400" spc="125" i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485140" indent="-2444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85140" algn="l"/>
              </a:tabLst>
            </a:pPr>
            <a:r>
              <a:rPr dirty="0" sz="1400">
                <a:latin typeface="Times New Roman"/>
                <a:cs typeface="Times New Roman"/>
              </a:rPr>
              <a:t>None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above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52004" y="4096141"/>
            <a:ext cx="8147050" cy="20847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0825" indent="-212725">
              <a:lnSpc>
                <a:spcPts val="1520"/>
              </a:lnSpc>
              <a:spcBef>
                <a:spcPts val="135"/>
              </a:spcBef>
              <a:buAutoNum type="arabicPeriod"/>
              <a:tabLst>
                <a:tab pos="25082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 spc="10">
                <a:latin typeface="Times New Roman"/>
                <a:cs typeface="Times New Roman"/>
              </a:rPr>
              <a:t>lim</a:t>
            </a:r>
            <a:r>
              <a:rPr dirty="0" sz="1400" spc="455">
                <a:latin typeface="Times New Roman"/>
                <a:cs typeface="Times New Roman"/>
              </a:rPr>
              <a:t> </a:t>
            </a:r>
            <a:r>
              <a:rPr dirty="0" sz="1400" spc="10" i="1">
                <a:latin typeface="Times New Roman"/>
                <a:cs typeface="Times New Roman"/>
              </a:rPr>
              <a:t>n</a:t>
            </a:r>
            <a:r>
              <a:rPr dirty="0" baseline="-11111" sz="1500" spc="15">
                <a:latin typeface="Cambria"/>
                <a:cs typeface="Cambria"/>
              </a:rPr>
              <a:t>0</a:t>
            </a:r>
            <a:r>
              <a:rPr dirty="0" baseline="-11111" sz="1500" spc="562">
                <a:latin typeface="Cambria"/>
                <a:cs typeface="Cambria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distinguishable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particles?</a:t>
            </a:r>
            <a:endParaRPr sz="1400">
              <a:latin typeface="Times New Roman"/>
              <a:cs typeface="Times New Roman"/>
            </a:endParaRPr>
          </a:p>
          <a:p>
            <a:pPr marL="930910">
              <a:lnSpc>
                <a:spcPts val="1040"/>
              </a:lnSpc>
            </a:pPr>
            <a:r>
              <a:rPr dirty="0" sz="1000" i="1">
                <a:latin typeface="Cambria"/>
                <a:cs typeface="Cambria"/>
              </a:rPr>
              <a:t>T</a:t>
            </a:r>
            <a:r>
              <a:rPr dirty="0" sz="1000" spc="-80" i="1">
                <a:latin typeface="Cambria"/>
                <a:cs typeface="Cambr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→</a:t>
            </a:r>
            <a:r>
              <a:rPr dirty="0" sz="1000" spc="-25">
                <a:latin typeface="Cambria"/>
                <a:cs typeface="Cambria"/>
              </a:rPr>
              <a:t>0</a:t>
            </a:r>
            <a:r>
              <a:rPr dirty="0" baseline="23809" sz="1050" spc="-37">
                <a:latin typeface="Verdana"/>
                <a:cs typeface="Verdana"/>
              </a:rPr>
              <a:t>+</a:t>
            </a:r>
            <a:endParaRPr baseline="23809" sz="1050">
              <a:latin typeface="Verdana"/>
              <a:cs typeface="Verdana"/>
            </a:endParaRPr>
          </a:p>
          <a:p>
            <a:pPr marL="250825" indent="-212725">
              <a:lnSpc>
                <a:spcPts val="1520"/>
              </a:lnSpc>
              <a:spcBef>
                <a:spcPts val="635"/>
              </a:spcBef>
              <a:buAutoNum type="arabicPeriod" startAt="2"/>
              <a:tabLst>
                <a:tab pos="25082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lim</a:t>
            </a:r>
            <a:r>
              <a:rPr dirty="0" sz="1400" spc="459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1111" sz="1500">
                <a:latin typeface="Cambria"/>
                <a:cs typeface="Cambria"/>
              </a:rPr>
              <a:t>0</a:t>
            </a:r>
            <a:r>
              <a:rPr dirty="0" baseline="-11111" sz="1500" spc="577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identical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bosons?</a:t>
            </a:r>
            <a:endParaRPr sz="1400">
              <a:latin typeface="Times New Roman"/>
              <a:cs typeface="Times New Roman"/>
            </a:endParaRPr>
          </a:p>
          <a:p>
            <a:pPr marL="930910">
              <a:lnSpc>
                <a:spcPts val="1040"/>
              </a:lnSpc>
            </a:pPr>
            <a:r>
              <a:rPr dirty="0" sz="1000" i="1">
                <a:latin typeface="Cambria"/>
                <a:cs typeface="Cambria"/>
              </a:rPr>
              <a:t>T</a:t>
            </a:r>
            <a:r>
              <a:rPr dirty="0" sz="1000" spc="-80" i="1">
                <a:latin typeface="Cambria"/>
                <a:cs typeface="Cambri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→</a:t>
            </a:r>
            <a:r>
              <a:rPr dirty="0" sz="1000" spc="-25">
                <a:latin typeface="Cambria"/>
                <a:cs typeface="Cambria"/>
              </a:rPr>
              <a:t>0</a:t>
            </a:r>
            <a:r>
              <a:rPr dirty="0" baseline="23809" sz="1050" spc="-37">
                <a:latin typeface="Verdana"/>
                <a:cs typeface="Verdana"/>
              </a:rPr>
              <a:t>+</a:t>
            </a:r>
            <a:endParaRPr baseline="23809" sz="1050">
              <a:latin typeface="Verdana"/>
              <a:cs typeface="Verdana"/>
            </a:endParaRPr>
          </a:p>
          <a:p>
            <a:pPr marL="250825" indent="-212725">
              <a:lnSpc>
                <a:spcPts val="1500"/>
              </a:lnSpc>
              <a:spcBef>
                <a:spcPts val="635"/>
              </a:spcBef>
              <a:buAutoNum type="arabicPeriod" startAt="3"/>
              <a:tabLst>
                <a:tab pos="25082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 </a:t>
            </a:r>
            <a:r>
              <a:rPr dirty="0" sz="1400" spc="10">
                <a:latin typeface="Times New Roman"/>
                <a:cs typeface="Times New Roman"/>
              </a:rPr>
              <a:t>lim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10" i="1">
                <a:latin typeface="Times New Roman"/>
                <a:cs typeface="Times New Roman"/>
              </a:rPr>
              <a:t>n</a:t>
            </a:r>
            <a:r>
              <a:rPr dirty="0" baseline="-11111" sz="1500" spc="15">
                <a:latin typeface="Cambria"/>
                <a:cs typeface="Cambria"/>
              </a:rPr>
              <a:t>0</a:t>
            </a:r>
            <a:r>
              <a:rPr dirty="0" baseline="-11111" sz="1500" spc="562">
                <a:latin typeface="Cambria"/>
                <a:cs typeface="Cambria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distinguishable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particles?</a:t>
            </a:r>
            <a:endParaRPr sz="1400">
              <a:latin typeface="Times New Roman"/>
              <a:cs typeface="Times New Roman"/>
            </a:endParaRPr>
          </a:p>
          <a:p>
            <a:pPr marL="930910">
              <a:lnSpc>
                <a:spcPts val="1019"/>
              </a:lnSpc>
            </a:pPr>
            <a:r>
              <a:rPr dirty="0" sz="1000" i="1">
                <a:latin typeface="Cambria"/>
                <a:cs typeface="Cambria"/>
              </a:rPr>
              <a:t>T</a:t>
            </a:r>
            <a:r>
              <a:rPr dirty="0" sz="1000" spc="-80" i="1">
                <a:latin typeface="Cambria"/>
                <a:cs typeface="Cambria"/>
              </a:rPr>
              <a:t> </a:t>
            </a:r>
            <a:r>
              <a:rPr dirty="0" sz="1000" spc="30">
                <a:latin typeface="Lucida Sans Unicode"/>
                <a:cs typeface="Lucida Sans Unicode"/>
              </a:rPr>
              <a:t>→∞</a:t>
            </a:r>
            <a:endParaRPr sz="1000">
              <a:latin typeface="Lucida Sans Unicode"/>
              <a:cs typeface="Lucida Sans Unicode"/>
            </a:endParaRPr>
          </a:p>
          <a:p>
            <a:pPr marL="250825" indent="-212725">
              <a:lnSpc>
                <a:spcPts val="1500"/>
              </a:lnSpc>
              <a:spcBef>
                <a:spcPts val="635"/>
              </a:spcBef>
              <a:buAutoNum type="arabicPeriod" startAt="4"/>
              <a:tabLst>
                <a:tab pos="250825" algn="l"/>
              </a:tabLst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lim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1111" sz="1500">
                <a:latin typeface="Cambria"/>
                <a:cs typeface="Cambria"/>
              </a:rPr>
              <a:t>0</a:t>
            </a:r>
            <a:r>
              <a:rPr dirty="0" baseline="-11111" sz="1500" spc="577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identical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bosons?</a:t>
            </a:r>
            <a:endParaRPr sz="1400">
              <a:latin typeface="Times New Roman"/>
              <a:cs typeface="Times New Roman"/>
            </a:endParaRPr>
          </a:p>
          <a:p>
            <a:pPr marL="930910">
              <a:lnSpc>
                <a:spcPts val="1019"/>
              </a:lnSpc>
            </a:pPr>
            <a:r>
              <a:rPr dirty="0" sz="1000" i="1">
                <a:latin typeface="Cambria"/>
                <a:cs typeface="Cambria"/>
              </a:rPr>
              <a:t>T</a:t>
            </a:r>
            <a:r>
              <a:rPr dirty="0" sz="1000" spc="-80" i="1">
                <a:latin typeface="Cambria"/>
                <a:cs typeface="Cambria"/>
              </a:rPr>
              <a:t> </a:t>
            </a:r>
            <a:r>
              <a:rPr dirty="0" sz="1000" spc="30">
                <a:latin typeface="Lucida Sans Unicode"/>
                <a:cs typeface="Lucida Sans Unicode"/>
              </a:rPr>
              <a:t>→∞</a:t>
            </a:r>
            <a:endParaRPr sz="1000">
              <a:latin typeface="Lucida Sans Unicode"/>
              <a:cs typeface="Lucida Sans Unicode"/>
            </a:endParaRPr>
          </a:p>
          <a:p>
            <a:pPr marL="250825" marR="30480" indent="-213360">
              <a:lnSpc>
                <a:spcPct val="106700"/>
              </a:lnSpc>
              <a:spcBef>
                <a:spcPts val="525"/>
              </a:spcBef>
              <a:buAutoNum type="arabicPeriod" startAt="5"/>
              <a:tabLst>
                <a:tab pos="250825" algn="l"/>
              </a:tabLst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temperatures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limits,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baseline="-11111" sz="1500">
                <a:latin typeface="Cambria"/>
                <a:cs typeface="Cambria"/>
              </a:rPr>
              <a:t>0</a:t>
            </a:r>
            <a:r>
              <a:rPr dirty="0" baseline="-11111" sz="1500" spc="637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bigger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bosons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 spc="10">
                <a:latin typeface="Times New Roman"/>
                <a:cs typeface="Times New Roman"/>
              </a:rPr>
              <a:t>distinguishable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particles,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always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bigger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distinguishable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particles,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neither?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70714" y="878291"/>
            <a:ext cx="29025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10.8.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BOSE-EINSTEIN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CONDENSATION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657019" y="3047948"/>
            <a:ext cx="3181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b="0" i="1">
                <a:latin typeface="Bookman Old Style"/>
                <a:cs typeface="Bookman Old Style"/>
              </a:rPr>
              <a:t>T</a:t>
            </a:r>
            <a:r>
              <a:rPr dirty="0" sz="800" spc="-114" b="0" i="1">
                <a:latin typeface="Bookman Old Style"/>
                <a:cs typeface="Bookman Old Style"/>
              </a:rPr>
              <a:t> </a:t>
            </a:r>
            <a:r>
              <a:rPr dirty="0" sz="800" spc="130" i="1">
                <a:latin typeface="Arial"/>
                <a:cs typeface="Arial"/>
              </a:rPr>
              <a:t>→∞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24331" y="1304985"/>
            <a:ext cx="7963534" cy="18059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130" indent="-189230">
              <a:lnSpc>
                <a:spcPts val="1325"/>
              </a:lnSpc>
              <a:spcBef>
                <a:spcPts val="95"/>
              </a:spcBef>
              <a:buAutoNum type="arabicPeriod"/>
              <a:tabLst>
                <a:tab pos="278130" algn="l"/>
              </a:tabLst>
            </a:pPr>
            <a:r>
              <a:rPr dirty="0" sz="1200" spc="65">
                <a:latin typeface="Times New Roman"/>
                <a:cs typeface="Times New Roman"/>
              </a:rPr>
              <a:t>What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5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lim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r>
              <a:rPr dirty="0" baseline="-13888" sz="1200">
                <a:latin typeface="Tahoma"/>
                <a:cs typeface="Tahoma"/>
              </a:rPr>
              <a:t>0</a:t>
            </a:r>
            <a:r>
              <a:rPr dirty="0" baseline="-13888" sz="1200" spc="352">
                <a:latin typeface="Tahoma"/>
                <a:cs typeface="Tahoma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distinguishable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particles?</a:t>
            </a:r>
            <a:endParaRPr sz="1200">
              <a:latin typeface="Times New Roman"/>
              <a:cs typeface="Times New Roman"/>
            </a:endParaRPr>
          </a:p>
          <a:p>
            <a:pPr marL="845185">
              <a:lnSpc>
                <a:spcPts val="844"/>
              </a:lnSpc>
            </a:pPr>
            <a:r>
              <a:rPr dirty="0" sz="800" b="0" i="1">
                <a:latin typeface="Bookman Old Style"/>
                <a:cs typeface="Bookman Old Style"/>
              </a:rPr>
              <a:t>T</a:t>
            </a:r>
            <a:r>
              <a:rPr dirty="0" sz="800" spc="-114" b="0" i="1">
                <a:latin typeface="Bookman Old Style"/>
                <a:cs typeface="Bookman Old Style"/>
              </a:rPr>
              <a:t> </a:t>
            </a:r>
            <a:r>
              <a:rPr dirty="0" sz="800" spc="-25" i="1">
                <a:latin typeface="Arial"/>
                <a:cs typeface="Arial"/>
              </a:rPr>
              <a:t>→</a:t>
            </a:r>
            <a:r>
              <a:rPr dirty="0" sz="800" spc="-25">
                <a:latin typeface="Tahoma"/>
                <a:cs typeface="Tahoma"/>
              </a:rPr>
              <a:t>0</a:t>
            </a:r>
            <a:r>
              <a:rPr dirty="0" baseline="23148" sz="900" spc="-37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800">
              <a:latin typeface="Verdana"/>
              <a:cs typeface="Verdana"/>
            </a:endParaRPr>
          </a:p>
          <a:p>
            <a:pPr marL="267335">
              <a:lnSpc>
                <a:spcPct val="100000"/>
              </a:lnSpc>
              <a:tabLst>
                <a:tab pos="1082040" algn="l"/>
              </a:tabLst>
            </a:pPr>
            <a:r>
              <a:rPr dirty="0" sz="1200" spc="-10" b="1">
                <a:latin typeface="Book Antiqua"/>
                <a:cs typeface="Book Antiqua"/>
              </a:rPr>
              <a:t>Solution:</a:t>
            </a:r>
            <a:r>
              <a:rPr dirty="0" sz="1200" b="1">
                <a:latin typeface="Book Antiqua"/>
                <a:cs typeface="Book Antiqua"/>
              </a:rPr>
              <a:t>	</a:t>
            </a:r>
            <a:r>
              <a:rPr dirty="0" sz="1200" spc="135" i="1">
                <a:latin typeface="Times New Roman"/>
                <a:cs typeface="Times New Roman"/>
              </a:rPr>
              <a:t>N</a:t>
            </a:r>
            <a:r>
              <a:rPr dirty="0" sz="1200" spc="32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because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remove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particles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fall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into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200">
              <a:latin typeface="Times New Roman"/>
              <a:cs typeface="Times New Roman"/>
            </a:endParaRPr>
          </a:p>
          <a:p>
            <a:pPr marL="278130" indent="-189230">
              <a:lnSpc>
                <a:spcPts val="1325"/>
              </a:lnSpc>
              <a:buAutoNum type="arabicPeriod" startAt="2"/>
              <a:tabLst>
                <a:tab pos="278130" algn="l"/>
              </a:tabLst>
            </a:pPr>
            <a:r>
              <a:rPr dirty="0" sz="1200" spc="65">
                <a:latin typeface="Times New Roman"/>
                <a:cs typeface="Times New Roman"/>
              </a:rPr>
              <a:t>What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lim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r>
              <a:rPr dirty="0" baseline="-13888" sz="1200">
                <a:latin typeface="Tahoma"/>
                <a:cs typeface="Tahoma"/>
              </a:rPr>
              <a:t>0</a:t>
            </a:r>
            <a:r>
              <a:rPr dirty="0" baseline="-13888" sz="1200" spc="337">
                <a:latin typeface="Tahoma"/>
                <a:cs typeface="Tahoma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identical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bosons?</a:t>
            </a:r>
            <a:endParaRPr sz="1200">
              <a:latin typeface="Times New Roman"/>
              <a:cs typeface="Times New Roman"/>
            </a:endParaRPr>
          </a:p>
          <a:p>
            <a:pPr marL="845185">
              <a:lnSpc>
                <a:spcPts val="844"/>
              </a:lnSpc>
            </a:pPr>
            <a:r>
              <a:rPr dirty="0" sz="800" b="0" i="1">
                <a:latin typeface="Bookman Old Style"/>
                <a:cs typeface="Bookman Old Style"/>
              </a:rPr>
              <a:t>T</a:t>
            </a:r>
            <a:r>
              <a:rPr dirty="0" sz="800" spc="-114" b="0" i="1">
                <a:latin typeface="Bookman Old Style"/>
                <a:cs typeface="Bookman Old Style"/>
              </a:rPr>
              <a:t> </a:t>
            </a:r>
            <a:r>
              <a:rPr dirty="0" sz="800" spc="-25" i="1">
                <a:latin typeface="Arial"/>
                <a:cs typeface="Arial"/>
              </a:rPr>
              <a:t>→</a:t>
            </a:r>
            <a:r>
              <a:rPr dirty="0" sz="800" spc="-25">
                <a:latin typeface="Tahoma"/>
                <a:cs typeface="Tahoma"/>
              </a:rPr>
              <a:t>0</a:t>
            </a:r>
            <a:r>
              <a:rPr dirty="0" baseline="23148" sz="900" spc="-37">
                <a:latin typeface="Verdana"/>
                <a:cs typeface="Verdana"/>
              </a:rPr>
              <a:t>+</a:t>
            </a:r>
            <a:endParaRPr baseline="23148" sz="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800">
              <a:latin typeface="Verdana"/>
              <a:cs typeface="Verdana"/>
            </a:endParaRPr>
          </a:p>
          <a:p>
            <a:pPr marL="267335">
              <a:lnSpc>
                <a:spcPct val="100000"/>
              </a:lnSpc>
              <a:tabLst>
                <a:tab pos="1082040" algn="l"/>
              </a:tabLst>
            </a:pPr>
            <a:r>
              <a:rPr dirty="0" sz="1200" spc="-10" b="1">
                <a:latin typeface="Book Antiqua"/>
                <a:cs typeface="Book Antiqua"/>
              </a:rPr>
              <a:t>Solution:</a:t>
            </a:r>
            <a:r>
              <a:rPr dirty="0" sz="1200" b="1">
                <a:latin typeface="Book Antiqua"/>
                <a:cs typeface="Book Antiqua"/>
              </a:rPr>
              <a:t>	</a:t>
            </a:r>
            <a:r>
              <a:rPr dirty="0" sz="1200" spc="135" i="1">
                <a:latin typeface="Times New Roman"/>
                <a:cs typeface="Times New Roman"/>
              </a:rPr>
              <a:t>N</a:t>
            </a:r>
            <a:r>
              <a:rPr dirty="0" sz="1200" spc="27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reason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200">
              <a:latin typeface="Times New Roman"/>
              <a:cs typeface="Times New Roman"/>
            </a:endParaRPr>
          </a:p>
          <a:p>
            <a:pPr marL="278130" indent="-189230">
              <a:lnSpc>
                <a:spcPct val="100000"/>
              </a:lnSpc>
              <a:buAutoNum type="arabicPeriod" startAt="3"/>
              <a:tabLst>
                <a:tab pos="278130" algn="l"/>
              </a:tabLst>
            </a:pPr>
            <a:r>
              <a:rPr dirty="0" sz="1200" spc="65">
                <a:latin typeface="Times New Roman"/>
                <a:cs typeface="Times New Roman"/>
              </a:rPr>
              <a:t>What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0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lim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r>
              <a:rPr dirty="0" baseline="-13888" sz="1200">
                <a:latin typeface="Tahoma"/>
                <a:cs typeface="Tahoma"/>
              </a:rPr>
              <a:t>0</a:t>
            </a:r>
            <a:r>
              <a:rPr dirty="0" baseline="-13888" sz="1200" spc="359">
                <a:latin typeface="Tahoma"/>
                <a:cs typeface="Tahoma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distinguishable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657019" y="4214087"/>
            <a:ext cx="318135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b="0" i="1">
                <a:latin typeface="Bookman Old Style"/>
                <a:cs typeface="Bookman Old Style"/>
              </a:rPr>
              <a:t>T</a:t>
            </a:r>
            <a:r>
              <a:rPr dirty="0" sz="800" spc="-114" b="0" i="1">
                <a:latin typeface="Bookman Old Style"/>
                <a:cs typeface="Bookman Old Style"/>
              </a:rPr>
              <a:t> </a:t>
            </a:r>
            <a:r>
              <a:rPr dirty="0" sz="800" spc="130" i="1">
                <a:latin typeface="Arial"/>
                <a:cs typeface="Arial"/>
              </a:rPr>
              <a:t>→∞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62431" y="3328832"/>
            <a:ext cx="8174355" cy="948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0665" marR="67310" indent="-11430">
              <a:lnSpc>
                <a:spcPct val="100000"/>
              </a:lnSpc>
              <a:spcBef>
                <a:spcPts val="95"/>
              </a:spcBef>
            </a:pPr>
            <a:r>
              <a:rPr dirty="0" sz="1200" spc="15" b="1">
                <a:latin typeface="Book Antiqua"/>
                <a:cs typeface="Book Antiqua"/>
              </a:rPr>
              <a:t>Solution:</a:t>
            </a:r>
            <a:r>
              <a:rPr dirty="0" sz="1200" spc="880" b="1">
                <a:latin typeface="Book Antiqua"/>
                <a:cs typeface="Book Antiqua"/>
              </a:rPr>
              <a:t> </a:t>
            </a:r>
            <a:r>
              <a:rPr dirty="0" sz="1200" spc="100" i="1">
                <a:latin typeface="Times New Roman"/>
                <a:cs typeface="Times New Roman"/>
              </a:rPr>
              <a:t>N/</a:t>
            </a:r>
            <a:r>
              <a:rPr dirty="0" sz="1200" spc="100">
                <a:latin typeface="Times New Roman"/>
                <a:cs typeface="Times New Roman"/>
              </a:rPr>
              <a:t>2.</a:t>
            </a:r>
            <a:r>
              <a:rPr dirty="0" sz="1200" spc="434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Times New Roman"/>
                <a:cs typeface="Times New Roman"/>
              </a:rPr>
              <a:t>There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states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available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to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any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given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particle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Times New Roman"/>
                <a:cs typeface="Times New Roman"/>
              </a:rPr>
              <a:t>this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system: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125" i="1">
                <a:latin typeface="Times New Roman"/>
                <a:cs typeface="Times New Roman"/>
              </a:rPr>
              <a:t>E</a:t>
            </a:r>
            <a:r>
              <a:rPr dirty="0" sz="1200" spc="220" i="1">
                <a:latin typeface="Times New Roman"/>
                <a:cs typeface="Times New Roman"/>
              </a:rPr>
              <a:t> </a:t>
            </a:r>
            <a:r>
              <a:rPr dirty="0" sz="1200" spc="225">
                <a:latin typeface="Times New Roman"/>
                <a:cs typeface="Times New Roman"/>
              </a:rPr>
              <a:t>=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0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state,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25" i="1">
                <a:latin typeface="Times New Roman"/>
                <a:cs typeface="Times New Roman"/>
              </a:rPr>
              <a:t>E</a:t>
            </a:r>
            <a:r>
              <a:rPr dirty="0" sz="1200" spc="220" i="1">
                <a:latin typeface="Times New Roman"/>
                <a:cs typeface="Times New Roman"/>
              </a:rPr>
              <a:t> </a:t>
            </a:r>
            <a:r>
              <a:rPr dirty="0" sz="1200" spc="225">
                <a:latin typeface="Times New Roman"/>
                <a:cs typeface="Times New Roman"/>
              </a:rPr>
              <a:t>=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 i="1">
                <a:latin typeface="Times New Roman"/>
                <a:cs typeface="Times New Roman"/>
              </a:rPr>
              <a:t>ϵ</a:t>
            </a:r>
            <a:r>
              <a:rPr dirty="0" sz="1200" spc="-15" i="1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state.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 spc="35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limit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15" i="1">
                <a:latin typeface="Times New Roman"/>
                <a:cs typeface="Times New Roman"/>
              </a:rPr>
              <a:t>T</a:t>
            </a:r>
            <a:r>
              <a:rPr dirty="0" sz="1200" spc="335" i="1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Lucida Sans Unicode"/>
                <a:cs typeface="Lucida Sans Unicode"/>
              </a:rPr>
              <a:t>→</a:t>
            </a:r>
            <a:r>
              <a:rPr dirty="0" sz="1200" spc="95">
                <a:latin typeface="Lucida Sans Unicode"/>
                <a:cs typeface="Lucida Sans Unicode"/>
              </a:rPr>
              <a:t> </a:t>
            </a:r>
            <a:r>
              <a:rPr dirty="0" sz="1200" spc="65">
                <a:latin typeface="Lucida Sans Unicode"/>
                <a:cs typeface="Lucida Sans Unicode"/>
              </a:rPr>
              <a:t>∞</a:t>
            </a:r>
            <a:r>
              <a:rPr dirty="0" sz="1200" spc="90">
                <a:latin typeface="Lucida Sans Unicode"/>
                <a:cs typeface="Lucida Sans Unicode"/>
              </a:rPr>
              <a:t> </a:t>
            </a:r>
            <a:r>
              <a:rPr dirty="0" sz="1200" spc="35">
                <a:latin typeface="Times New Roman"/>
                <a:cs typeface="Times New Roman"/>
              </a:rPr>
              <a:t>their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Boltzmann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factors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30" i="1">
                <a:latin typeface="Times New Roman"/>
                <a:cs typeface="Times New Roman"/>
              </a:rPr>
              <a:t>e</a:t>
            </a:r>
            <a:r>
              <a:rPr dirty="0" baseline="31250" sz="1200" spc="44" i="1">
                <a:latin typeface="Arial"/>
                <a:cs typeface="Arial"/>
              </a:rPr>
              <a:t>−</a:t>
            </a:r>
            <a:r>
              <a:rPr dirty="0" baseline="31250" sz="1200" spc="44" b="0" i="1">
                <a:latin typeface="Bookman Old Style"/>
                <a:cs typeface="Bookman Old Style"/>
              </a:rPr>
              <a:t>E/</a:t>
            </a:r>
            <a:r>
              <a:rPr dirty="0" baseline="31250" sz="1200" spc="44">
                <a:latin typeface="Tahoma"/>
                <a:cs typeface="Tahoma"/>
              </a:rPr>
              <a:t>(</a:t>
            </a:r>
            <a:r>
              <a:rPr dirty="0" baseline="31250" sz="1200" spc="44" b="0" i="1">
                <a:latin typeface="Bookman Old Style"/>
                <a:cs typeface="Bookman Old Style"/>
              </a:rPr>
              <a:t>k</a:t>
            </a:r>
            <a:r>
              <a:rPr dirty="0" baseline="27777" sz="900" spc="44" i="1">
                <a:latin typeface="Elephant"/>
                <a:cs typeface="Elephant"/>
              </a:rPr>
              <a:t>B</a:t>
            </a:r>
            <a:r>
              <a:rPr dirty="0" baseline="27777" sz="900" spc="-104" i="1">
                <a:latin typeface="Elephant"/>
                <a:cs typeface="Elephant"/>
              </a:rPr>
              <a:t> </a:t>
            </a:r>
            <a:r>
              <a:rPr dirty="0" baseline="31250" sz="1200" spc="15" b="0" i="1">
                <a:latin typeface="Bookman Old Style"/>
                <a:cs typeface="Bookman Old Style"/>
              </a:rPr>
              <a:t>T</a:t>
            </a:r>
            <a:r>
              <a:rPr dirty="0" baseline="31250" sz="1200" spc="-187" b="0" i="1">
                <a:latin typeface="Bookman Old Style"/>
                <a:cs typeface="Bookman Old Style"/>
              </a:rPr>
              <a:t> </a:t>
            </a:r>
            <a:r>
              <a:rPr dirty="0" baseline="31250" sz="1200" spc="22">
                <a:latin typeface="Tahoma"/>
                <a:cs typeface="Tahoma"/>
              </a:rPr>
              <a:t>)</a:t>
            </a:r>
            <a:r>
              <a:rPr dirty="0" baseline="31250" sz="1200" spc="405">
                <a:latin typeface="Tahoma"/>
                <a:cs typeface="Tahoma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both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approach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meaning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states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are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equally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likely,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should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expect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half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particles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in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state.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4.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What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lim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r>
              <a:rPr dirty="0" baseline="-13888" sz="1200">
                <a:latin typeface="Tahoma"/>
                <a:cs typeface="Tahoma"/>
              </a:rPr>
              <a:t>0</a:t>
            </a:r>
            <a:r>
              <a:rPr dirty="0" baseline="-13888" sz="1200" spc="330">
                <a:latin typeface="Tahoma"/>
                <a:cs typeface="Tahoma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identical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bosons?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49731" y="4494972"/>
            <a:ext cx="8200390" cy="26689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53365" marR="81280" indent="-11430">
              <a:lnSpc>
                <a:spcPct val="100000"/>
              </a:lnSpc>
              <a:spcBef>
                <a:spcPts val="95"/>
              </a:spcBef>
            </a:pPr>
            <a:r>
              <a:rPr dirty="0" sz="1200" spc="10" b="1">
                <a:latin typeface="Book Antiqua"/>
                <a:cs typeface="Book Antiqua"/>
              </a:rPr>
              <a:t>Solution:</a:t>
            </a:r>
            <a:r>
              <a:rPr dirty="0" sz="1200" spc="375" b="1">
                <a:latin typeface="Book Antiqua"/>
                <a:cs typeface="Book Antiqua"/>
              </a:rPr>
              <a:t>  </a:t>
            </a:r>
            <a:r>
              <a:rPr dirty="0" sz="1200" spc="100" i="1">
                <a:latin typeface="Times New Roman"/>
                <a:cs typeface="Times New Roman"/>
              </a:rPr>
              <a:t>N/</a:t>
            </a:r>
            <a:r>
              <a:rPr dirty="0" sz="1200" spc="100">
                <a:latin typeface="Times New Roman"/>
                <a:cs typeface="Times New Roman"/>
              </a:rPr>
              <a:t>2.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this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case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we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do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not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distribution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to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one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particle,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to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entire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system.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has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ϵ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i="1">
                <a:latin typeface="Times New Roman"/>
                <a:cs typeface="Times New Roman"/>
              </a:rPr>
              <a:t>ϵ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85" i="1">
                <a:latin typeface="Times New Roman"/>
                <a:cs typeface="Times New Roman"/>
              </a:rPr>
              <a:t>Nϵ</a:t>
            </a:r>
            <a:r>
              <a:rPr dirty="0" sz="1200" spc="85">
                <a:latin typeface="Times New Roman"/>
                <a:cs typeface="Times New Roman"/>
              </a:rPr>
              <a:t>.</a:t>
            </a:r>
            <a:r>
              <a:rPr dirty="0" sz="1200" spc="4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limit</a:t>
            </a:r>
            <a:endParaRPr sz="1200">
              <a:latin typeface="Times New Roman"/>
              <a:cs typeface="Times New Roman"/>
            </a:endParaRPr>
          </a:p>
          <a:p>
            <a:pPr marL="2646680">
              <a:lnSpc>
                <a:spcPts val="470"/>
              </a:lnSpc>
            </a:pPr>
            <a:r>
              <a:rPr dirty="0" sz="800" i="1">
                <a:latin typeface="Arial"/>
                <a:cs typeface="Arial"/>
              </a:rPr>
              <a:t>−</a:t>
            </a:r>
            <a:r>
              <a:rPr dirty="0" sz="800" b="0" i="1">
                <a:latin typeface="Bookman Old Style"/>
                <a:cs typeface="Bookman Old Style"/>
              </a:rPr>
              <a:t>E/</a:t>
            </a:r>
            <a:r>
              <a:rPr dirty="0" sz="800">
                <a:latin typeface="Tahoma"/>
                <a:cs typeface="Tahoma"/>
              </a:rPr>
              <a:t>(</a:t>
            </a:r>
            <a:r>
              <a:rPr dirty="0" sz="800" b="0" i="1">
                <a:latin typeface="Bookman Old Style"/>
                <a:cs typeface="Bookman Old Style"/>
              </a:rPr>
              <a:t>k</a:t>
            </a:r>
            <a:r>
              <a:rPr dirty="0" baseline="-13888" sz="900" i="1">
                <a:latin typeface="Elephant"/>
                <a:cs typeface="Elephant"/>
              </a:rPr>
              <a:t>B</a:t>
            </a:r>
            <a:r>
              <a:rPr dirty="0" baseline="-13888" sz="900" spc="37" i="1">
                <a:latin typeface="Elephant"/>
                <a:cs typeface="Elephant"/>
              </a:rPr>
              <a:t> </a:t>
            </a:r>
            <a:r>
              <a:rPr dirty="0" sz="800" b="0" i="1">
                <a:latin typeface="Bookman Old Style"/>
                <a:cs typeface="Bookman Old Style"/>
              </a:rPr>
              <a:t>T</a:t>
            </a:r>
            <a:r>
              <a:rPr dirty="0" sz="800" spc="10" b="0" i="1">
                <a:latin typeface="Bookman Old Style"/>
                <a:cs typeface="Bookman Old Style"/>
              </a:rPr>
              <a:t> </a:t>
            </a:r>
            <a:r>
              <a:rPr dirty="0" sz="800" spc="-50">
                <a:latin typeface="Tahoma"/>
                <a:cs typeface="Tahoma"/>
              </a:rPr>
              <a:t>)</a:t>
            </a:r>
            <a:endParaRPr sz="800">
              <a:latin typeface="Tahoma"/>
              <a:cs typeface="Tahoma"/>
            </a:endParaRPr>
          </a:p>
          <a:p>
            <a:pPr algn="just" marL="253365">
              <a:lnSpc>
                <a:spcPts val="975"/>
              </a:lnSpc>
              <a:tabLst>
                <a:tab pos="3221990" algn="l"/>
              </a:tabLst>
            </a:pP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T</a:t>
            </a:r>
            <a:r>
              <a:rPr dirty="0" sz="1200" spc="305" i="1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Lucida Sans Unicode"/>
                <a:cs typeface="Lucida Sans Unicode"/>
              </a:rPr>
              <a:t>→</a:t>
            </a:r>
            <a:r>
              <a:rPr dirty="0" sz="1200" spc="30">
                <a:latin typeface="Lucida Sans Unicode"/>
                <a:cs typeface="Lucida Sans Unicode"/>
              </a:rPr>
              <a:t> </a:t>
            </a:r>
            <a:r>
              <a:rPr dirty="0" sz="1200" spc="65">
                <a:latin typeface="Lucida Sans Unicode"/>
                <a:cs typeface="Lucida Sans Unicode"/>
              </a:rPr>
              <a:t>∞</a:t>
            </a:r>
            <a:r>
              <a:rPr dirty="0" sz="1200" spc="95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factors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0" i="1">
                <a:latin typeface="Times New Roman"/>
                <a:cs typeface="Times New Roman"/>
              </a:rPr>
              <a:t>e</a:t>
            </a:r>
            <a:r>
              <a:rPr dirty="0" sz="1200" i="1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approach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equally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likely.</a:t>
            </a:r>
            <a:endParaRPr sz="1200">
              <a:latin typeface="Times New Roman"/>
              <a:cs typeface="Times New Roman"/>
            </a:endParaRPr>
          </a:p>
          <a:p>
            <a:pPr algn="just" marL="253365" marR="80645">
              <a:lnSpc>
                <a:spcPct val="100000"/>
              </a:lnSpc>
              <a:spcBef>
                <a:spcPts val="500"/>
              </a:spcBef>
            </a:pPr>
            <a:r>
              <a:rPr dirty="0" sz="1200" spc="-20">
                <a:latin typeface="Times New Roman"/>
                <a:cs typeface="Times New Roman"/>
              </a:rPr>
              <a:t>So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if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perform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many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measurements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system,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how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many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particles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on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average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in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ground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state?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whole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system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has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energy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of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90">
                <a:latin typeface="Times New Roman"/>
                <a:cs typeface="Times New Roman"/>
              </a:rPr>
              <a:t>(</a:t>
            </a:r>
            <a:r>
              <a:rPr dirty="0" sz="1200" spc="90" i="1">
                <a:latin typeface="Times New Roman"/>
                <a:cs typeface="Times New Roman"/>
              </a:rPr>
              <a:t>N</a:t>
            </a:r>
            <a:r>
              <a:rPr dirty="0" sz="1200" spc="-180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);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if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whole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system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has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energy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ϵ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135" i="1">
                <a:latin typeface="Times New Roman"/>
                <a:cs typeface="Times New Roman"/>
              </a:rPr>
              <a:t>N</a:t>
            </a:r>
            <a:r>
              <a:rPr dirty="0" sz="1200" spc="100" i="1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Lucida Sans Unicode"/>
                <a:cs typeface="Lucida Sans Unicode"/>
              </a:rPr>
              <a:t>−</a:t>
            </a:r>
            <a:r>
              <a:rPr dirty="0" sz="1200" spc="-105">
                <a:latin typeface="Lucida Sans Unicode"/>
                <a:cs typeface="Lucida Sans Unicode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1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of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30">
                <a:latin typeface="Times New Roman"/>
                <a:cs typeface="Times New Roman"/>
              </a:rPr>
              <a:t>them;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Times New Roman"/>
                <a:cs typeface="Times New Roman"/>
              </a:rPr>
              <a:t>on,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up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until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highest-</a:t>
            </a:r>
            <a:r>
              <a:rPr dirty="0" sz="1200" spc="15">
                <a:latin typeface="Times New Roman"/>
                <a:cs typeface="Times New Roman"/>
              </a:rPr>
              <a:t>energy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state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system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where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particles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35">
                <a:latin typeface="Times New Roman"/>
                <a:cs typeface="Times New Roman"/>
              </a:rPr>
              <a:t>their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ground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35">
                <a:latin typeface="Times New Roman"/>
                <a:cs typeface="Times New Roman"/>
              </a:rPr>
              <a:t>states.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Since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of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these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results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are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equally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likely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can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just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average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them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to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get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35" i="1">
                <a:latin typeface="Times New Roman"/>
                <a:cs typeface="Times New Roman"/>
              </a:rPr>
              <a:t>n</a:t>
            </a:r>
            <a:r>
              <a:rPr dirty="0" baseline="-13888" sz="1200" spc="52">
                <a:latin typeface="Tahoma"/>
                <a:cs typeface="Tahoma"/>
              </a:rPr>
              <a:t>0</a:t>
            </a:r>
            <a:r>
              <a:rPr dirty="0" baseline="-13888" sz="1200" spc="195">
                <a:latin typeface="Tahoma"/>
                <a:cs typeface="Tahoma"/>
              </a:rPr>
              <a:t> </a:t>
            </a:r>
            <a:r>
              <a:rPr dirty="0" sz="1200" spc="225">
                <a:latin typeface="Times New Roman"/>
                <a:cs typeface="Times New Roman"/>
              </a:rPr>
              <a:t>=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100" i="1">
                <a:latin typeface="Times New Roman"/>
                <a:cs typeface="Times New Roman"/>
              </a:rPr>
              <a:t>N/</a:t>
            </a:r>
            <a:r>
              <a:rPr dirty="0" sz="1200" spc="10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200">
              <a:latin typeface="Times New Roman"/>
              <a:cs typeface="Times New Roman"/>
            </a:endParaRPr>
          </a:p>
          <a:p>
            <a:pPr marL="253365" marR="82550" indent="-1905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5.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temperatures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limits,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</a:t>
            </a:r>
            <a:r>
              <a:rPr dirty="0" baseline="-13888" sz="1200">
                <a:latin typeface="Tahoma"/>
                <a:cs typeface="Tahoma"/>
              </a:rPr>
              <a:t>0</a:t>
            </a:r>
            <a:r>
              <a:rPr dirty="0" baseline="-13888" sz="1200" spc="585">
                <a:latin typeface="Tahoma"/>
                <a:cs typeface="Tahoma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always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bigger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bosons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than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distinguishable </a:t>
            </a:r>
            <a:r>
              <a:rPr dirty="0" sz="1200">
                <a:latin typeface="Times New Roman"/>
                <a:cs typeface="Times New Roman"/>
              </a:rPr>
              <a:t>particles,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always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bigger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distinguishable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particles,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neither?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53365" marR="81280" indent="-1143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Book Antiqua"/>
                <a:cs typeface="Book Antiqua"/>
              </a:rPr>
              <a:t>Solution:</a:t>
            </a:r>
            <a:r>
              <a:rPr dirty="0" sz="1200" spc="430" b="1">
                <a:latin typeface="Book Antiqua"/>
                <a:cs typeface="Book Antiqua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Bigger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bosons.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distribution—the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probability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microstate—looks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both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systems.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 spc="60">
                <a:latin typeface="Times New Roman"/>
                <a:cs typeface="Times New Roman"/>
              </a:rPr>
              <a:t>But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bosons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microstate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level.</a:t>
            </a:r>
            <a:r>
              <a:rPr dirty="0" sz="1200" spc="3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distinguishable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particle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system,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higher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energy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represented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microstates,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therefore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probable.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87700" algn="l"/>
              </a:tabLst>
            </a:pPr>
            <a:r>
              <a:rPr dirty="0"/>
              <a:t>Which</a:t>
            </a:r>
            <a:r>
              <a:rPr dirty="0" spc="60"/>
              <a:t> </a:t>
            </a:r>
            <a:r>
              <a:rPr dirty="0" spc="-114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-25"/>
              <a:t>following</a:t>
            </a:r>
            <a:r>
              <a:rPr dirty="0" spc="60"/>
              <a:t> </a:t>
            </a:r>
            <a:r>
              <a:rPr dirty="0"/>
              <a:t>systems</a:t>
            </a:r>
            <a:r>
              <a:rPr dirty="0" spc="60"/>
              <a:t> </a:t>
            </a:r>
            <a:r>
              <a:rPr dirty="0" spc="-50"/>
              <a:t>follow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/>
              <a:t>fundamental</a:t>
            </a:r>
            <a:r>
              <a:rPr dirty="0" spc="60"/>
              <a:t> </a:t>
            </a:r>
            <a:r>
              <a:rPr dirty="0" spc="-10"/>
              <a:t>assumption </a:t>
            </a:r>
            <a:r>
              <a:rPr dirty="0"/>
              <a:t>of</a:t>
            </a:r>
            <a:r>
              <a:rPr dirty="0" spc="40"/>
              <a:t> </a:t>
            </a:r>
            <a:r>
              <a:rPr dirty="0" spc="75"/>
              <a:t>statistical</a:t>
            </a:r>
            <a:r>
              <a:rPr dirty="0" spc="40"/>
              <a:t> </a:t>
            </a:r>
            <a:r>
              <a:rPr dirty="0" spc="-10"/>
              <a:t>mechanics?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140"/>
              </a:spcBef>
            </a:pPr>
            <a:r>
              <a:rPr dirty="0" spc="65"/>
              <a:t>A.</a:t>
            </a:r>
            <a:r>
              <a:rPr dirty="0" spc="20"/>
              <a:t> </a:t>
            </a:r>
            <a:r>
              <a:rPr dirty="0"/>
              <a:t>A</a:t>
            </a:r>
            <a:r>
              <a:rPr dirty="0" spc="215"/>
              <a:t> </a:t>
            </a:r>
            <a:r>
              <a:rPr dirty="0"/>
              <a:t>sealed,</a:t>
            </a:r>
            <a:r>
              <a:rPr dirty="0" spc="215"/>
              <a:t> </a:t>
            </a:r>
            <a:r>
              <a:rPr dirty="0" spc="55"/>
              <a:t>insulated</a:t>
            </a:r>
            <a:r>
              <a:rPr dirty="0" spc="210"/>
              <a:t> </a:t>
            </a:r>
            <a:r>
              <a:rPr dirty="0"/>
              <a:t>canister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5"/>
              <a:t> </a:t>
            </a:r>
            <a:r>
              <a:rPr dirty="0" spc="-25"/>
              <a:t>gas</a:t>
            </a:r>
          </a:p>
          <a:p>
            <a:pPr marL="35560">
              <a:lnSpc>
                <a:spcPct val="100000"/>
              </a:lnSpc>
              <a:spcBef>
                <a:spcPts val="1045"/>
              </a:spcBef>
            </a:pPr>
            <a:r>
              <a:rPr dirty="0" spc="90"/>
              <a:t>B.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/>
              <a:t>glass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cold</a:t>
            </a:r>
            <a:r>
              <a:rPr dirty="0" spc="125"/>
              <a:t> </a:t>
            </a:r>
            <a:r>
              <a:rPr dirty="0" spc="50"/>
              <a:t>water</a:t>
            </a:r>
            <a:r>
              <a:rPr dirty="0" spc="125"/>
              <a:t> </a:t>
            </a:r>
            <a:r>
              <a:rPr dirty="0" spc="65"/>
              <a:t>sitting</a:t>
            </a:r>
            <a:r>
              <a:rPr dirty="0" spc="125"/>
              <a:t> </a:t>
            </a:r>
            <a:r>
              <a:rPr dirty="0"/>
              <a:t>on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5"/>
              <a:t> </a:t>
            </a:r>
            <a:r>
              <a:rPr dirty="0" spc="-10"/>
              <a:t>counter</a:t>
            </a: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pc="80"/>
              <a:t>C.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 spc="45"/>
              <a:t>earth</a:t>
            </a: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/>
              <a:t>D.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 spc="-10"/>
              <a:t>universe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87700" algn="l"/>
              </a:tabLst>
            </a:pPr>
            <a:r>
              <a:rPr dirty="0"/>
              <a:t>Which</a:t>
            </a:r>
            <a:r>
              <a:rPr dirty="0" spc="60"/>
              <a:t> </a:t>
            </a:r>
            <a:r>
              <a:rPr dirty="0" spc="-114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-25"/>
              <a:t>following</a:t>
            </a:r>
            <a:r>
              <a:rPr dirty="0" spc="60"/>
              <a:t> </a:t>
            </a:r>
            <a:r>
              <a:rPr dirty="0"/>
              <a:t>systems</a:t>
            </a:r>
            <a:r>
              <a:rPr dirty="0" spc="60"/>
              <a:t> </a:t>
            </a:r>
            <a:r>
              <a:rPr dirty="0" spc="-50"/>
              <a:t>follow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/>
              <a:t>fundamental</a:t>
            </a:r>
            <a:r>
              <a:rPr dirty="0" spc="60"/>
              <a:t> </a:t>
            </a:r>
            <a:r>
              <a:rPr dirty="0" spc="-10"/>
              <a:t>assumption </a:t>
            </a:r>
            <a:r>
              <a:rPr dirty="0"/>
              <a:t>of</a:t>
            </a:r>
            <a:r>
              <a:rPr dirty="0" spc="40"/>
              <a:t> </a:t>
            </a:r>
            <a:r>
              <a:rPr dirty="0" spc="75"/>
              <a:t>statistical</a:t>
            </a:r>
            <a:r>
              <a:rPr dirty="0" spc="40"/>
              <a:t> </a:t>
            </a:r>
            <a:r>
              <a:rPr dirty="0" spc="-10"/>
              <a:t>mechanics?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60578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sealed,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insulated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canister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gas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glass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sitting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counter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earth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following</a:t>
            </a:r>
            <a:r>
              <a:rPr dirty="0" spc="315"/>
              <a:t> </a:t>
            </a:r>
            <a:r>
              <a:rPr dirty="0" spc="50"/>
              <a:t>situations</a:t>
            </a:r>
            <a:r>
              <a:rPr dirty="0" spc="320"/>
              <a:t> </a:t>
            </a:r>
            <a:r>
              <a:rPr dirty="0"/>
              <a:t>will</a:t>
            </a:r>
            <a:r>
              <a:rPr dirty="0" spc="315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 spc="65"/>
              <a:t>paramagnet</a:t>
            </a:r>
            <a:r>
              <a:rPr dirty="0" spc="315"/>
              <a:t> </a:t>
            </a:r>
            <a:r>
              <a:rPr dirty="0"/>
              <a:t>obey</a:t>
            </a:r>
            <a:r>
              <a:rPr dirty="0" spc="320"/>
              <a:t> </a:t>
            </a:r>
            <a:r>
              <a:rPr dirty="0" spc="-25"/>
              <a:t>the </a:t>
            </a:r>
            <a:r>
              <a:rPr dirty="0"/>
              <a:t>fundamental</a:t>
            </a:r>
            <a:r>
              <a:rPr dirty="0" spc="60"/>
              <a:t> </a:t>
            </a:r>
            <a:r>
              <a:rPr dirty="0"/>
              <a:t>assumption</a:t>
            </a:r>
            <a:r>
              <a:rPr dirty="0" spc="55"/>
              <a:t> </a:t>
            </a:r>
            <a:r>
              <a:rPr dirty="0" spc="-165"/>
              <a:t>of</a:t>
            </a:r>
            <a:r>
              <a:rPr dirty="0" spc="55"/>
              <a:t> </a:t>
            </a:r>
            <a:r>
              <a:rPr dirty="0" spc="75"/>
              <a:t>statistical</a:t>
            </a:r>
            <a:r>
              <a:rPr dirty="0" spc="60"/>
              <a:t> </a:t>
            </a:r>
            <a:r>
              <a:rPr dirty="0"/>
              <a:t>mechanics?</a:t>
            </a:r>
            <a:r>
              <a:rPr dirty="0" spc="570"/>
              <a:t> </a:t>
            </a:r>
            <a:r>
              <a:rPr dirty="0"/>
              <a:t>(Choose</a:t>
            </a:r>
            <a:r>
              <a:rPr dirty="0" spc="55"/>
              <a:t> </a:t>
            </a:r>
            <a:r>
              <a:rPr dirty="0" spc="75"/>
              <a:t>all</a:t>
            </a:r>
            <a:r>
              <a:rPr dirty="0" spc="5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8256270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hermetically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sealed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container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interacting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nothing.</a:t>
            </a:r>
            <a:endParaRPr sz="2450">
              <a:latin typeface="Garamond"/>
              <a:cs typeface="Garamond"/>
            </a:endParaRPr>
          </a:p>
          <a:p>
            <a:pPr marL="382270" marR="63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constant,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external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field,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otherwise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inter-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acting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nothing.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external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sitting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on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counter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room.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following</a:t>
            </a:r>
            <a:r>
              <a:rPr dirty="0" spc="315"/>
              <a:t> </a:t>
            </a:r>
            <a:r>
              <a:rPr dirty="0" spc="50"/>
              <a:t>situations</a:t>
            </a:r>
            <a:r>
              <a:rPr dirty="0" spc="320"/>
              <a:t> </a:t>
            </a:r>
            <a:r>
              <a:rPr dirty="0"/>
              <a:t>will</a:t>
            </a:r>
            <a:r>
              <a:rPr dirty="0" spc="315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 spc="65"/>
              <a:t>paramagnet</a:t>
            </a:r>
            <a:r>
              <a:rPr dirty="0" spc="315"/>
              <a:t> </a:t>
            </a:r>
            <a:r>
              <a:rPr dirty="0"/>
              <a:t>obey</a:t>
            </a:r>
            <a:r>
              <a:rPr dirty="0" spc="320"/>
              <a:t> </a:t>
            </a:r>
            <a:r>
              <a:rPr dirty="0" spc="-25"/>
              <a:t>the </a:t>
            </a:r>
            <a:r>
              <a:rPr dirty="0"/>
              <a:t>fundamental</a:t>
            </a:r>
            <a:r>
              <a:rPr dirty="0" spc="60"/>
              <a:t> </a:t>
            </a:r>
            <a:r>
              <a:rPr dirty="0"/>
              <a:t>assumption</a:t>
            </a:r>
            <a:r>
              <a:rPr dirty="0" spc="55"/>
              <a:t> </a:t>
            </a:r>
            <a:r>
              <a:rPr dirty="0" spc="-165"/>
              <a:t>of</a:t>
            </a:r>
            <a:r>
              <a:rPr dirty="0" spc="55"/>
              <a:t> </a:t>
            </a:r>
            <a:r>
              <a:rPr dirty="0" spc="75"/>
              <a:t>statistical</a:t>
            </a:r>
            <a:r>
              <a:rPr dirty="0" spc="60"/>
              <a:t> </a:t>
            </a:r>
            <a:r>
              <a:rPr dirty="0"/>
              <a:t>mechanics?</a:t>
            </a:r>
            <a:r>
              <a:rPr dirty="0" spc="570"/>
              <a:t> </a:t>
            </a:r>
            <a:r>
              <a:rPr dirty="0"/>
              <a:t>(Choose</a:t>
            </a:r>
            <a:r>
              <a:rPr dirty="0" spc="55"/>
              <a:t> </a:t>
            </a:r>
            <a:r>
              <a:rPr dirty="0" spc="75"/>
              <a:t>all</a:t>
            </a:r>
            <a:r>
              <a:rPr dirty="0" spc="5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8334" cy="44411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hermetically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sealed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container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interacting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nothing.</a:t>
            </a:r>
            <a:endParaRPr sz="2450">
              <a:latin typeface="Garamond"/>
              <a:cs typeface="Garamond"/>
            </a:endParaRPr>
          </a:p>
          <a:p>
            <a:pPr marL="393700" marR="63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constant,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external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field,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otherwise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inter-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acting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nothing.</a:t>
            </a:r>
            <a:endParaRPr sz="2450">
              <a:latin typeface="Garamond"/>
              <a:cs typeface="Garamond"/>
            </a:endParaRP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external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sitting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on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counter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room.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95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-180">
                <a:latin typeface="Garamond"/>
                <a:cs typeface="Garamond"/>
              </a:rPr>
              <a:t>of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microstates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they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not,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certain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accessible,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likely.</a:t>
            </a:r>
            <a:r>
              <a:rPr dirty="0" sz="2450" spc="45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C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use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 </a:t>
            </a:r>
            <a:r>
              <a:rPr dirty="0" sz="2450">
                <a:latin typeface="Garamond"/>
                <a:cs typeface="Garamond"/>
              </a:rPr>
              <a:t>assumption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paramagnet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exchange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with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room.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-70"/>
              <a:t> </a:t>
            </a:r>
            <a:r>
              <a:rPr dirty="0"/>
              <a:t>you</a:t>
            </a:r>
            <a:r>
              <a:rPr dirty="0" spc="-60"/>
              <a:t> </a:t>
            </a:r>
            <a:r>
              <a:rPr dirty="0"/>
              <a:t>flip</a:t>
            </a:r>
            <a:r>
              <a:rPr dirty="0" spc="-65"/>
              <a:t> </a:t>
            </a:r>
            <a:r>
              <a:rPr dirty="0" spc="-10"/>
              <a:t>two</a:t>
            </a:r>
            <a:r>
              <a:rPr dirty="0" spc="-65"/>
              <a:t> </a:t>
            </a:r>
            <a:r>
              <a:rPr dirty="0"/>
              <a:t>coins,</a:t>
            </a:r>
            <a:r>
              <a:rPr dirty="0" spc="-20"/>
              <a:t> </a:t>
            </a:r>
            <a:r>
              <a:rPr dirty="0" spc="70"/>
              <a:t>but</a:t>
            </a:r>
            <a:r>
              <a:rPr dirty="0" spc="-65"/>
              <a:t> </a:t>
            </a:r>
            <a:r>
              <a:rPr dirty="0" spc="80"/>
              <a:t>they</a:t>
            </a:r>
            <a:r>
              <a:rPr dirty="0" spc="-65"/>
              <a:t> </a:t>
            </a:r>
            <a:r>
              <a:rPr dirty="0" spc="55"/>
              <a:t>are</a:t>
            </a:r>
            <a:r>
              <a:rPr dirty="0" spc="-65"/>
              <a:t> </a:t>
            </a:r>
            <a:r>
              <a:rPr dirty="0"/>
              <a:t>weighted</a:t>
            </a:r>
            <a:r>
              <a:rPr dirty="0" spc="-60"/>
              <a:t> </a:t>
            </a:r>
            <a:r>
              <a:rPr dirty="0"/>
              <a:t>coins;</a:t>
            </a:r>
            <a:r>
              <a:rPr dirty="0" spc="10"/>
              <a:t> </a:t>
            </a:r>
            <a:r>
              <a:rPr dirty="0"/>
              <a:t>each</a:t>
            </a:r>
            <a:r>
              <a:rPr dirty="0" spc="-65"/>
              <a:t> </a:t>
            </a:r>
            <a:r>
              <a:rPr dirty="0" spc="-40"/>
              <a:t>one</a:t>
            </a:r>
            <a:r>
              <a:rPr dirty="0" spc="-65"/>
              <a:t> </a:t>
            </a:r>
            <a:r>
              <a:rPr dirty="0" spc="-25"/>
              <a:t>is </a:t>
            </a:r>
            <a:r>
              <a:rPr dirty="0"/>
              <a:t>twice</a:t>
            </a:r>
            <a:r>
              <a:rPr dirty="0" spc="40"/>
              <a:t> </a:t>
            </a:r>
            <a:r>
              <a:rPr dirty="0" spc="65"/>
              <a:t>as</a:t>
            </a:r>
            <a:r>
              <a:rPr dirty="0" spc="55"/>
              <a:t> </a:t>
            </a:r>
            <a:r>
              <a:rPr dirty="0"/>
              <a:t>likely</a:t>
            </a:r>
            <a:r>
              <a:rPr dirty="0" spc="60"/>
              <a:t> </a:t>
            </a:r>
            <a:r>
              <a:rPr dirty="0"/>
              <a:t>to</a:t>
            </a:r>
            <a:r>
              <a:rPr dirty="0" spc="55"/>
              <a:t> </a:t>
            </a:r>
            <a:r>
              <a:rPr dirty="0"/>
              <a:t>show</a:t>
            </a:r>
            <a:r>
              <a:rPr dirty="0" spc="55"/>
              <a:t> </a:t>
            </a:r>
            <a:r>
              <a:rPr dirty="0"/>
              <a:t>up</a:t>
            </a:r>
            <a:r>
              <a:rPr dirty="0" spc="55"/>
              <a:t> </a:t>
            </a:r>
            <a:r>
              <a:rPr dirty="0"/>
              <a:t>heads</a:t>
            </a:r>
            <a:r>
              <a:rPr dirty="0" spc="50"/>
              <a:t> </a:t>
            </a:r>
            <a:r>
              <a:rPr dirty="0" spc="65"/>
              <a:t>as</a:t>
            </a:r>
            <a:r>
              <a:rPr dirty="0" spc="55"/>
              <a:t> </a:t>
            </a:r>
            <a:r>
              <a:rPr dirty="0" spc="75"/>
              <a:t>tails.</a:t>
            </a:r>
            <a:r>
              <a:rPr dirty="0" spc="415"/>
              <a:t> </a:t>
            </a:r>
            <a:r>
              <a:rPr dirty="0"/>
              <a:t>So</a:t>
            </a:r>
            <a:r>
              <a:rPr dirty="0" spc="55"/>
              <a:t> </a:t>
            </a:r>
            <a:r>
              <a:rPr dirty="0"/>
              <a:t>there</a:t>
            </a:r>
            <a:r>
              <a:rPr dirty="0" spc="50"/>
              <a:t> </a:t>
            </a:r>
            <a:r>
              <a:rPr dirty="0" spc="55"/>
              <a:t>are</a:t>
            </a:r>
            <a:r>
              <a:rPr dirty="0" spc="60"/>
              <a:t> </a:t>
            </a:r>
            <a:r>
              <a:rPr dirty="0"/>
              <a:t>four</a:t>
            </a:r>
            <a:r>
              <a:rPr dirty="0" spc="50"/>
              <a:t> </a:t>
            </a:r>
            <a:r>
              <a:rPr dirty="0" spc="-10"/>
              <a:t>possible </a:t>
            </a:r>
            <a:r>
              <a:rPr dirty="0"/>
              <a:t>microstates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 spc="50"/>
              <a:t>this</a:t>
            </a:r>
            <a:r>
              <a:rPr dirty="0" spc="175"/>
              <a:t> </a:t>
            </a:r>
            <a:r>
              <a:rPr dirty="0" spc="50"/>
              <a:t>system</a:t>
            </a:r>
            <a:r>
              <a:rPr dirty="0" spc="170"/>
              <a:t> </a:t>
            </a:r>
            <a:r>
              <a:rPr dirty="0"/>
              <a:t>(HH,</a:t>
            </a:r>
            <a:r>
              <a:rPr dirty="0" spc="170"/>
              <a:t> </a:t>
            </a:r>
            <a:r>
              <a:rPr dirty="0" spc="100"/>
              <a:t>HT,</a:t>
            </a:r>
            <a:r>
              <a:rPr dirty="0" spc="170"/>
              <a:t> </a:t>
            </a:r>
            <a:r>
              <a:rPr dirty="0" spc="100"/>
              <a:t>TH,</a:t>
            </a:r>
            <a:r>
              <a:rPr dirty="0" spc="175"/>
              <a:t> </a:t>
            </a:r>
            <a:r>
              <a:rPr dirty="0" spc="55"/>
              <a:t>and</a:t>
            </a:r>
            <a:r>
              <a:rPr dirty="0" spc="165"/>
              <a:t> </a:t>
            </a:r>
            <a:r>
              <a:rPr dirty="0" spc="190"/>
              <a:t>TT),</a:t>
            </a:r>
            <a:r>
              <a:rPr dirty="0" spc="175"/>
              <a:t> </a:t>
            </a:r>
            <a:r>
              <a:rPr dirty="0" spc="70"/>
              <a:t>but</a:t>
            </a:r>
            <a:r>
              <a:rPr dirty="0" spc="165"/>
              <a:t> </a:t>
            </a:r>
            <a:r>
              <a:rPr dirty="0" spc="80"/>
              <a:t>they</a:t>
            </a:r>
            <a:r>
              <a:rPr dirty="0" spc="175"/>
              <a:t> </a:t>
            </a:r>
            <a:r>
              <a:rPr dirty="0" spc="30"/>
              <a:t>are </a:t>
            </a:r>
            <a:r>
              <a:rPr dirty="0"/>
              <a:t>not</a:t>
            </a:r>
            <a:r>
              <a:rPr dirty="0" spc="390"/>
              <a:t> </a:t>
            </a:r>
            <a:r>
              <a:rPr dirty="0" spc="75"/>
              <a:t>all</a:t>
            </a:r>
            <a:r>
              <a:rPr dirty="0" spc="390"/>
              <a:t> </a:t>
            </a:r>
            <a:r>
              <a:rPr dirty="0" spc="65"/>
              <a:t>equally</a:t>
            </a:r>
            <a:r>
              <a:rPr dirty="0" spc="395"/>
              <a:t> </a:t>
            </a:r>
            <a:r>
              <a:rPr dirty="0"/>
              <a:t>probable.</a:t>
            </a:r>
            <a:r>
              <a:rPr dirty="0" spc="260"/>
              <a:t>  </a:t>
            </a:r>
            <a:r>
              <a:rPr dirty="0"/>
              <a:t>Is</a:t>
            </a:r>
            <a:r>
              <a:rPr dirty="0" spc="390"/>
              <a:t> </a:t>
            </a:r>
            <a:r>
              <a:rPr dirty="0" spc="50"/>
              <a:t>this</a:t>
            </a:r>
            <a:r>
              <a:rPr dirty="0" spc="385"/>
              <a:t> </a:t>
            </a:r>
            <a:r>
              <a:rPr dirty="0" spc="130"/>
              <a:t>a</a:t>
            </a:r>
            <a:r>
              <a:rPr dirty="0" spc="395"/>
              <a:t> </a:t>
            </a:r>
            <a:r>
              <a:rPr dirty="0"/>
              <a:t>violation</a:t>
            </a:r>
            <a:r>
              <a:rPr dirty="0" spc="390"/>
              <a:t> </a:t>
            </a:r>
            <a:r>
              <a:rPr dirty="0"/>
              <a:t>of</a:t>
            </a:r>
            <a:r>
              <a:rPr dirty="0" spc="390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 spc="-10"/>
              <a:t>fundamental </a:t>
            </a:r>
            <a:r>
              <a:rPr dirty="0"/>
              <a:t>assumption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 spc="75"/>
              <a:t>statistical</a:t>
            </a:r>
            <a:r>
              <a:rPr dirty="0" spc="180"/>
              <a:t> </a:t>
            </a:r>
            <a:r>
              <a:rPr dirty="0" spc="-10"/>
              <a:t>mechanics?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-70"/>
              <a:t> </a:t>
            </a:r>
            <a:r>
              <a:rPr dirty="0"/>
              <a:t>you</a:t>
            </a:r>
            <a:r>
              <a:rPr dirty="0" spc="-60"/>
              <a:t> </a:t>
            </a:r>
            <a:r>
              <a:rPr dirty="0"/>
              <a:t>flip</a:t>
            </a:r>
            <a:r>
              <a:rPr dirty="0" spc="-65"/>
              <a:t> </a:t>
            </a:r>
            <a:r>
              <a:rPr dirty="0" spc="-10"/>
              <a:t>two</a:t>
            </a:r>
            <a:r>
              <a:rPr dirty="0" spc="-65"/>
              <a:t> </a:t>
            </a:r>
            <a:r>
              <a:rPr dirty="0"/>
              <a:t>coins,</a:t>
            </a:r>
            <a:r>
              <a:rPr dirty="0" spc="-20"/>
              <a:t> </a:t>
            </a:r>
            <a:r>
              <a:rPr dirty="0" spc="70"/>
              <a:t>but</a:t>
            </a:r>
            <a:r>
              <a:rPr dirty="0" spc="-65"/>
              <a:t> </a:t>
            </a:r>
            <a:r>
              <a:rPr dirty="0" spc="80"/>
              <a:t>they</a:t>
            </a:r>
            <a:r>
              <a:rPr dirty="0" spc="-65"/>
              <a:t> </a:t>
            </a:r>
            <a:r>
              <a:rPr dirty="0" spc="55"/>
              <a:t>are</a:t>
            </a:r>
            <a:r>
              <a:rPr dirty="0" spc="-65"/>
              <a:t> </a:t>
            </a:r>
            <a:r>
              <a:rPr dirty="0"/>
              <a:t>weighted</a:t>
            </a:r>
            <a:r>
              <a:rPr dirty="0" spc="-60"/>
              <a:t> </a:t>
            </a:r>
            <a:r>
              <a:rPr dirty="0"/>
              <a:t>coins;</a:t>
            </a:r>
            <a:r>
              <a:rPr dirty="0" spc="10"/>
              <a:t> </a:t>
            </a:r>
            <a:r>
              <a:rPr dirty="0"/>
              <a:t>each</a:t>
            </a:r>
            <a:r>
              <a:rPr dirty="0" spc="-65"/>
              <a:t> </a:t>
            </a:r>
            <a:r>
              <a:rPr dirty="0" spc="-40"/>
              <a:t>one</a:t>
            </a:r>
            <a:r>
              <a:rPr dirty="0" spc="-65"/>
              <a:t> </a:t>
            </a:r>
            <a:r>
              <a:rPr dirty="0" spc="-25"/>
              <a:t>is </a:t>
            </a:r>
            <a:r>
              <a:rPr dirty="0"/>
              <a:t>twice</a:t>
            </a:r>
            <a:r>
              <a:rPr dirty="0" spc="40"/>
              <a:t> </a:t>
            </a:r>
            <a:r>
              <a:rPr dirty="0" spc="65"/>
              <a:t>as</a:t>
            </a:r>
            <a:r>
              <a:rPr dirty="0" spc="55"/>
              <a:t> </a:t>
            </a:r>
            <a:r>
              <a:rPr dirty="0"/>
              <a:t>likely</a:t>
            </a:r>
            <a:r>
              <a:rPr dirty="0" spc="60"/>
              <a:t> </a:t>
            </a:r>
            <a:r>
              <a:rPr dirty="0"/>
              <a:t>to</a:t>
            </a:r>
            <a:r>
              <a:rPr dirty="0" spc="55"/>
              <a:t> </a:t>
            </a:r>
            <a:r>
              <a:rPr dirty="0"/>
              <a:t>show</a:t>
            </a:r>
            <a:r>
              <a:rPr dirty="0" spc="55"/>
              <a:t> </a:t>
            </a:r>
            <a:r>
              <a:rPr dirty="0"/>
              <a:t>up</a:t>
            </a:r>
            <a:r>
              <a:rPr dirty="0" spc="55"/>
              <a:t> </a:t>
            </a:r>
            <a:r>
              <a:rPr dirty="0"/>
              <a:t>heads</a:t>
            </a:r>
            <a:r>
              <a:rPr dirty="0" spc="50"/>
              <a:t> </a:t>
            </a:r>
            <a:r>
              <a:rPr dirty="0" spc="65"/>
              <a:t>as</a:t>
            </a:r>
            <a:r>
              <a:rPr dirty="0" spc="55"/>
              <a:t> </a:t>
            </a:r>
            <a:r>
              <a:rPr dirty="0" spc="75"/>
              <a:t>tails.</a:t>
            </a:r>
            <a:r>
              <a:rPr dirty="0" spc="415"/>
              <a:t> </a:t>
            </a:r>
            <a:r>
              <a:rPr dirty="0"/>
              <a:t>So</a:t>
            </a:r>
            <a:r>
              <a:rPr dirty="0" spc="55"/>
              <a:t> </a:t>
            </a:r>
            <a:r>
              <a:rPr dirty="0"/>
              <a:t>there</a:t>
            </a:r>
            <a:r>
              <a:rPr dirty="0" spc="50"/>
              <a:t> </a:t>
            </a:r>
            <a:r>
              <a:rPr dirty="0" spc="55"/>
              <a:t>are</a:t>
            </a:r>
            <a:r>
              <a:rPr dirty="0" spc="60"/>
              <a:t> </a:t>
            </a:r>
            <a:r>
              <a:rPr dirty="0"/>
              <a:t>four</a:t>
            </a:r>
            <a:r>
              <a:rPr dirty="0" spc="50"/>
              <a:t> </a:t>
            </a:r>
            <a:r>
              <a:rPr dirty="0" spc="-10"/>
              <a:t>possible </a:t>
            </a:r>
            <a:r>
              <a:rPr dirty="0"/>
              <a:t>microstates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 spc="50"/>
              <a:t>this</a:t>
            </a:r>
            <a:r>
              <a:rPr dirty="0" spc="175"/>
              <a:t> </a:t>
            </a:r>
            <a:r>
              <a:rPr dirty="0" spc="50"/>
              <a:t>system</a:t>
            </a:r>
            <a:r>
              <a:rPr dirty="0" spc="170"/>
              <a:t> </a:t>
            </a:r>
            <a:r>
              <a:rPr dirty="0"/>
              <a:t>(HH,</a:t>
            </a:r>
            <a:r>
              <a:rPr dirty="0" spc="170"/>
              <a:t> </a:t>
            </a:r>
            <a:r>
              <a:rPr dirty="0" spc="100"/>
              <a:t>HT,</a:t>
            </a:r>
            <a:r>
              <a:rPr dirty="0" spc="170"/>
              <a:t> </a:t>
            </a:r>
            <a:r>
              <a:rPr dirty="0" spc="100"/>
              <a:t>TH,</a:t>
            </a:r>
            <a:r>
              <a:rPr dirty="0" spc="175"/>
              <a:t> </a:t>
            </a:r>
            <a:r>
              <a:rPr dirty="0" spc="55"/>
              <a:t>and</a:t>
            </a:r>
            <a:r>
              <a:rPr dirty="0" spc="165"/>
              <a:t> </a:t>
            </a:r>
            <a:r>
              <a:rPr dirty="0" spc="190"/>
              <a:t>TT),</a:t>
            </a:r>
            <a:r>
              <a:rPr dirty="0" spc="175"/>
              <a:t> </a:t>
            </a:r>
            <a:r>
              <a:rPr dirty="0" spc="70"/>
              <a:t>but</a:t>
            </a:r>
            <a:r>
              <a:rPr dirty="0" spc="165"/>
              <a:t> </a:t>
            </a:r>
            <a:r>
              <a:rPr dirty="0" spc="80"/>
              <a:t>they</a:t>
            </a:r>
            <a:r>
              <a:rPr dirty="0" spc="175"/>
              <a:t> </a:t>
            </a:r>
            <a:r>
              <a:rPr dirty="0" spc="30"/>
              <a:t>are </a:t>
            </a:r>
            <a:r>
              <a:rPr dirty="0"/>
              <a:t>not</a:t>
            </a:r>
            <a:r>
              <a:rPr dirty="0" spc="390"/>
              <a:t> </a:t>
            </a:r>
            <a:r>
              <a:rPr dirty="0" spc="75"/>
              <a:t>all</a:t>
            </a:r>
            <a:r>
              <a:rPr dirty="0" spc="390"/>
              <a:t> </a:t>
            </a:r>
            <a:r>
              <a:rPr dirty="0" spc="65"/>
              <a:t>equally</a:t>
            </a:r>
            <a:r>
              <a:rPr dirty="0" spc="395"/>
              <a:t> </a:t>
            </a:r>
            <a:r>
              <a:rPr dirty="0"/>
              <a:t>probable.</a:t>
            </a:r>
            <a:r>
              <a:rPr dirty="0" spc="260"/>
              <a:t>  </a:t>
            </a:r>
            <a:r>
              <a:rPr dirty="0"/>
              <a:t>Is</a:t>
            </a:r>
            <a:r>
              <a:rPr dirty="0" spc="390"/>
              <a:t> </a:t>
            </a:r>
            <a:r>
              <a:rPr dirty="0" spc="50"/>
              <a:t>this</a:t>
            </a:r>
            <a:r>
              <a:rPr dirty="0" spc="385"/>
              <a:t> </a:t>
            </a:r>
            <a:r>
              <a:rPr dirty="0" spc="130"/>
              <a:t>a</a:t>
            </a:r>
            <a:r>
              <a:rPr dirty="0" spc="395"/>
              <a:t> </a:t>
            </a:r>
            <a:r>
              <a:rPr dirty="0"/>
              <a:t>violation</a:t>
            </a:r>
            <a:r>
              <a:rPr dirty="0" spc="390"/>
              <a:t> </a:t>
            </a:r>
            <a:r>
              <a:rPr dirty="0"/>
              <a:t>of</a:t>
            </a:r>
            <a:r>
              <a:rPr dirty="0" spc="390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 spc="-10"/>
              <a:t>fundamental </a:t>
            </a:r>
            <a:r>
              <a:rPr dirty="0"/>
              <a:t>assumption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 spc="75"/>
              <a:t>statistical</a:t>
            </a:r>
            <a:r>
              <a:rPr dirty="0" spc="180"/>
              <a:t> </a:t>
            </a:r>
            <a:r>
              <a:rPr dirty="0" spc="-10"/>
              <a:t>mechanics?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706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  <a:tab pos="219900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Garamond"/>
                <a:cs typeface="Garamond"/>
              </a:rPr>
              <a:t>No.</a:t>
            </a:r>
            <a:r>
              <a:rPr dirty="0" sz="2450">
                <a:latin typeface="Garamond"/>
                <a:cs typeface="Garamond"/>
              </a:rPr>
              <a:t>	Which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side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coin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lands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macrostate, </a:t>
            </a:r>
            <a:r>
              <a:rPr dirty="0" sz="2450">
                <a:latin typeface="Garamond"/>
                <a:cs typeface="Garamond"/>
              </a:rPr>
              <a:t>determined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countless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microscopic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interactions.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42392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10.2.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10.2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80" b="1">
                <a:latin typeface="Book Antiqua"/>
                <a:cs typeface="Book Antiqua"/>
              </a:rPr>
              <a:t>Entropy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the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Second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Law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of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spc="55" b="1">
                <a:latin typeface="Book Antiqua"/>
                <a:cs typeface="Book Antiqua"/>
              </a:rPr>
              <a:t>Thermodynamics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55"/>
              <a:t> </a:t>
            </a:r>
            <a:r>
              <a:rPr dirty="0"/>
              <a:t>have</a:t>
            </a:r>
            <a:r>
              <a:rPr dirty="0" spc="65"/>
              <a:t> </a:t>
            </a:r>
            <a:r>
              <a:rPr dirty="0"/>
              <a:t>two</a:t>
            </a:r>
            <a:r>
              <a:rPr dirty="0" spc="65"/>
              <a:t> </a:t>
            </a:r>
            <a:r>
              <a:rPr dirty="0"/>
              <a:t>dice,</a:t>
            </a:r>
            <a:r>
              <a:rPr dirty="0" spc="75"/>
              <a:t> </a:t>
            </a:r>
            <a:r>
              <a:rPr dirty="0"/>
              <a:t>each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can</a:t>
            </a:r>
            <a:r>
              <a:rPr dirty="0" spc="65"/>
              <a:t> </a:t>
            </a:r>
            <a:r>
              <a:rPr dirty="0"/>
              <a:t>show</a:t>
            </a:r>
            <a:r>
              <a:rPr dirty="0" spc="60"/>
              <a:t> </a:t>
            </a:r>
            <a:r>
              <a:rPr dirty="0" spc="130"/>
              <a:t>a</a:t>
            </a:r>
            <a:r>
              <a:rPr dirty="0" spc="65"/>
              <a:t> </a:t>
            </a:r>
            <a:r>
              <a:rPr dirty="0"/>
              <a:t>number</a:t>
            </a:r>
            <a:r>
              <a:rPr dirty="0" spc="70"/>
              <a:t> </a:t>
            </a:r>
            <a:r>
              <a:rPr dirty="0"/>
              <a:t>from</a:t>
            </a:r>
            <a:r>
              <a:rPr dirty="0" spc="65"/>
              <a:t> </a:t>
            </a:r>
            <a:r>
              <a:rPr dirty="0"/>
              <a:t>1</a:t>
            </a:r>
            <a:r>
              <a:rPr dirty="0" spc="65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 spc="-25"/>
              <a:t>6. </a:t>
            </a:r>
            <a:r>
              <a:rPr dirty="0" spc="114"/>
              <a:t>What</a:t>
            </a:r>
            <a:r>
              <a:rPr dirty="0" spc="265"/>
              <a:t> </a:t>
            </a:r>
            <a:r>
              <a:rPr dirty="0"/>
              <a:t>is</a:t>
            </a:r>
            <a:r>
              <a:rPr dirty="0" spc="275"/>
              <a:t> </a:t>
            </a:r>
            <a:r>
              <a:rPr dirty="0" spc="50"/>
              <a:t>the</a:t>
            </a:r>
            <a:r>
              <a:rPr dirty="0" spc="280"/>
              <a:t> </a:t>
            </a:r>
            <a:r>
              <a:rPr dirty="0" spc="55"/>
              <a:t>multiplicity</a:t>
            </a:r>
            <a:r>
              <a:rPr dirty="0" spc="275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 spc="50"/>
              <a:t>the</a:t>
            </a:r>
            <a:r>
              <a:rPr dirty="0" spc="275"/>
              <a:t> </a:t>
            </a:r>
            <a:r>
              <a:rPr dirty="0" spc="50"/>
              <a:t>macrostate</a:t>
            </a:r>
            <a:r>
              <a:rPr dirty="0" spc="275"/>
              <a:t> </a:t>
            </a:r>
            <a:r>
              <a:rPr dirty="0"/>
              <a:t>“the</a:t>
            </a:r>
            <a:r>
              <a:rPr dirty="0" spc="275"/>
              <a:t> </a:t>
            </a:r>
            <a:r>
              <a:rPr dirty="0" spc="75"/>
              <a:t>total</a:t>
            </a:r>
            <a:r>
              <a:rPr dirty="0" spc="280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25"/>
              <a:t>two </a:t>
            </a:r>
            <a:r>
              <a:rPr dirty="0"/>
              <a:t>dice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60"/>
              <a:t>3”?</a:t>
            </a:r>
            <a:r>
              <a:rPr dirty="0" spc="434"/>
              <a:t> </a:t>
            </a:r>
            <a:r>
              <a:rPr dirty="0"/>
              <a:t>(Choose</a:t>
            </a:r>
            <a:r>
              <a:rPr dirty="0" spc="1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54546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 b="1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8315" marR="7620" indent="-160020">
              <a:lnSpc>
                <a:spcPct val="100000"/>
              </a:lnSpc>
              <a:spcBef>
                <a:spcPts val="1000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509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55"/>
              <a:t> </a:t>
            </a:r>
            <a:r>
              <a:rPr dirty="0"/>
              <a:t>have</a:t>
            </a:r>
            <a:r>
              <a:rPr dirty="0" spc="65"/>
              <a:t> </a:t>
            </a:r>
            <a:r>
              <a:rPr dirty="0"/>
              <a:t>two</a:t>
            </a:r>
            <a:r>
              <a:rPr dirty="0" spc="65"/>
              <a:t> </a:t>
            </a:r>
            <a:r>
              <a:rPr dirty="0"/>
              <a:t>dice,</a:t>
            </a:r>
            <a:r>
              <a:rPr dirty="0" spc="75"/>
              <a:t> </a:t>
            </a:r>
            <a:r>
              <a:rPr dirty="0"/>
              <a:t>each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can</a:t>
            </a:r>
            <a:r>
              <a:rPr dirty="0" spc="65"/>
              <a:t> </a:t>
            </a:r>
            <a:r>
              <a:rPr dirty="0"/>
              <a:t>show</a:t>
            </a:r>
            <a:r>
              <a:rPr dirty="0" spc="60"/>
              <a:t> </a:t>
            </a:r>
            <a:r>
              <a:rPr dirty="0" spc="130"/>
              <a:t>a</a:t>
            </a:r>
            <a:r>
              <a:rPr dirty="0" spc="65"/>
              <a:t> </a:t>
            </a:r>
            <a:r>
              <a:rPr dirty="0"/>
              <a:t>number</a:t>
            </a:r>
            <a:r>
              <a:rPr dirty="0" spc="70"/>
              <a:t> </a:t>
            </a:r>
            <a:r>
              <a:rPr dirty="0"/>
              <a:t>from</a:t>
            </a:r>
            <a:r>
              <a:rPr dirty="0" spc="65"/>
              <a:t> </a:t>
            </a:r>
            <a:r>
              <a:rPr dirty="0"/>
              <a:t>1</a:t>
            </a:r>
            <a:r>
              <a:rPr dirty="0" spc="65"/>
              <a:t> </a:t>
            </a:r>
            <a:r>
              <a:rPr dirty="0"/>
              <a:t>to</a:t>
            </a:r>
            <a:r>
              <a:rPr dirty="0" spc="65"/>
              <a:t> </a:t>
            </a:r>
            <a:r>
              <a:rPr dirty="0" spc="-25"/>
              <a:t>6. </a:t>
            </a:r>
            <a:r>
              <a:rPr dirty="0" spc="114"/>
              <a:t>What</a:t>
            </a:r>
            <a:r>
              <a:rPr dirty="0" spc="265"/>
              <a:t> </a:t>
            </a:r>
            <a:r>
              <a:rPr dirty="0"/>
              <a:t>is</a:t>
            </a:r>
            <a:r>
              <a:rPr dirty="0" spc="275"/>
              <a:t> </a:t>
            </a:r>
            <a:r>
              <a:rPr dirty="0" spc="50"/>
              <a:t>the</a:t>
            </a:r>
            <a:r>
              <a:rPr dirty="0" spc="280"/>
              <a:t> </a:t>
            </a:r>
            <a:r>
              <a:rPr dirty="0" spc="55"/>
              <a:t>multiplicity</a:t>
            </a:r>
            <a:r>
              <a:rPr dirty="0" spc="275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 spc="50"/>
              <a:t>the</a:t>
            </a:r>
            <a:r>
              <a:rPr dirty="0" spc="275"/>
              <a:t> </a:t>
            </a:r>
            <a:r>
              <a:rPr dirty="0" spc="50"/>
              <a:t>macrostate</a:t>
            </a:r>
            <a:r>
              <a:rPr dirty="0" spc="275"/>
              <a:t> </a:t>
            </a:r>
            <a:r>
              <a:rPr dirty="0"/>
              <a:t>“the</a:t>
            </a:r>
            <a:r>
              <a:rPr dirty="0" spc="275"/>
              <a:t> </a:t>
            </a:r>
            <a:r>
              <a:rPr dirty="0" spc="75"/>
              <a:t>total</a:t>
            </a:r>
            <a:r>
              <a:rPr dirty="0" spc="280"/>
              <a:t> </a:t>
            </a:r>
            <a:r>
              <a:rPr dirty="0"/>
              <a:t>of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25"/>
              <a:t>two </a:t>
            </a:r>
            <a:r>
              <a:rPr dirty="0"/>
              <a:t>dice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60"/>
              <a:t>3”?</a:t>
            </a:r>
            <a:r>
              <a:rPr dirty="0" spc="434"/>
              <a:t> </a:t>
            </a:r>
            <a:r>
              <a:rPr dirty="0"/>
              <a:t>(Choose</a:t>
            </a:r>
            <a:r>
              <a:rPr dirty="0" spc="1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184467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0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18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14"/>
              <a:t>What</a:t>
            </a:r>
            <a:r>
              <a:rPr dirty="0" spc="120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lowest</a:t>
            </a:r>
            <a:r>
              <a:rPr dirty="0" spc="130"/>
              <a:t> </a:t>
            </a:r>
            <a:r>
              <a:rPr dirty="0" spc="55"/>
              <a:t>multiplicity</a:t>
            </a:r>
            <a:r>
              <a:rPr dirty="0" spc="125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0"/>
              <a:t>system</a:t>
            </a:r>
            <a:r>
              <a:rPr dirty="0" spc="130"/>
              <a:t> </a:t>
            </a:r>
            <a:r>
              <a:rPr dirty="0"/>
              <a:t>can</a:t>
            </a:r>
            <a:r>
              <a:rPr dirty="0" spc="125"/>
              <a:t> </a:t>
            </a:r>
            <a:r>
              <a:rPr dirty="0"/>
              <a:t>have?</a:t>
            </a:r>
            <a:r>
              <a:rPr dirty="0" spc="450"/>
              <a:t> </a:t>
            </a:r>
            <a:r>
              <a:rPr dirty="0"/>
              <a:t>(Choose</a:t>
            </a:r>
            <a:r>
              <a:rPr dirty="0" spc="13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505015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Garamond"/>
                <a:cs typeface="Garamond"/>
              </a:rPr>
              <a:t>Multiplicity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Garamond"/>
                <a:cs typeface="Garamond"/>
              </a:rPr>
              <a:t>Multiplicity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18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14"/>
              <a:t>What</a:t>
            </a:r>
            <a:r>
              <a:rPr dirty="0" spc="120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lowest</a:t>
            </a:r>
            <a:r>
              <a:rPr dirty="0" spc="130"/>
              <a:t> </a:t>
            </a:r>
            <a:r>
              <a:rPr dirty="0" spc="55"/>
              <a:t>multiplicity</a:t>
            </a:r>
            <a:r>
              <a:rPr dirty="0" spc="125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0"/>
              <a:t>system</a:t>
            </a:r>
            <a:r>
              <a:rPr dirty="0" spc="130"/>
              <a:t> </a:t>
            </a:r>
            <a:r>
              <a:rPr dirty="0"/>
              <a:t>can</a:t>
            </a:r>
            <a:r>
              <a:rPr dirty="0" spc="125"/>
              <a:t> </a:t>
            </a:r>
            <a:r>
              <a:rPr dirty="0"/>
              <a:t>have?</a:t>
            </a:r>
            <a:r>
              <a:rPr dirty="0" spc="450"/>
              <a:t> </a:t>
            </a:r>
            <a:r>
              <a:rPr dirty="0"/>
              <a:t>(Choose</a:t>
            </a:r>
            <a:r>
              <a:rPr dirty="0" spc="13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50571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65">
                <a:latin typeface="Garamond"/>
                <a:cs typeface="Garamond"/>
              </a:rPr>
              <a:t>Multiplicity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65">
                <a:latin typeface="Garamond"/>
                <a:cs typeface="Garamond"/>
              </a:rPr>
              <a:t>Multiplicity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10"/>
              <a:t> </a:t>
            </a:r>
            <a:r>
              <a:rPr dirty="0" spc="50"/>
              <a:t>system</a:t>
            </a:r>
            <a:r>
              <a:rPr dirty="0" spc="320"/>
              <a:t> </a:t>
            </a:r>
            <a:r>
              <a:rPr dirty="0"/>
              <a:t>has</a:t>
            </a:r>
            <a:r>
              <a:rPr dirty="0" spc="320"/>
              <a:t> </a:t>
            </a:r>
            <a:r>
              <a:rPr dirty="0" spc="290" i="1">
                <a:latin typeface="Times New Roman"/>
                <a:cs typeface="Times New Roman"/>
              </a:rPr>
              <a:t>N</a:t>
            </a:r>
            <a:r>
              <a:rPr dirty="0" spc="595" i="1">
                <a:latin typeface="Times New Roman"/>
                <a:cs typeface="Times New Roman"/>
              </a:rPr>
              <a:t> </a:t>
            </a:r>
            <a:r>
              <a:rPr dirty="0"/>
              <a:t>oscillators,</a:t>
            </a:r>
            <a:r>
              <a:rPr dirty="0" spc="350"/>
              <a:t> </a:t>
            </a:r>
            <a:r>
              <a:rPr dirty="0"/>
              <a:t>each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320"/>
              <a:t> </a:t>
            </a:r>
            <a:r>
              <a:rPr dirty="0"/>
              <a:t>can</a:t>
            </a:r>
            <a:r>
              <a:rPr dirty="0" spc="320"/>
              <a:t> </a:t>
            </a:r>
            <a:r>
              <a:rPr dirty="0"/>
              <a:t>have</a:t>
            </a:r>
            <a:r>
              <a:rPr dirty="0" spc="320"/>
              <a:t> </a:t>
            </a:r>
            <a:r>
              <a:rPr dirty="0"/>
              <a:t>energy</a:t>
            </a:r>
            <a:r>
              <a:rPr dirty="0" spc="320"/>
              <a:t> </a:t>
            </a:r>
            <a:r>
              <a:rPr dirty="0"/>
              <a:t>0,</a:t>
            </a:r>
            <a:r>
              <a:rPr dirty="0" spc="345"/>
              <a:t> </a:t>
            </a:r>
            <a:r>
              <a:rPr dirty="0" spc="90" i="1">
                <a:latin typeface="Times New Roman"/>
                <a:cs typeface="Times New Roman"/>
              </a:rPr>
              <a:t>ε</a:t>
            </a:r>
            <a:r>
              <a:rPr dirty="0" spc="90"/>
              <a:t>, </a:t>
            </a:r>
            <a:r>
              <a:rPr dirty="0" spc="70"/>
              <a:t>2</a:t>
            </a:r>
            <a:r>
              <a:rPr dirty="0" spc="70" i="1">
                <a:latin typeface="Times New Roman"/>
                <a:cs typeface="Times New Roman"/>
              </a:rPr>
              <a:t>ε</a:t>
            </a:r>
            <a:r>
              <a:rPr dirty="0" spc="70"/>
              <a:t>,</a:t>
            </a:r>
            <a:r>
              <a:rPr dirty="0" spc="130"/>
              <a:t> </a:t>
            </a:r>
            <a:r>
              <a:rPr dirty="0" b="0" i="1">
                <a:latin typeface="Bookman Old Style"/>
                <a:cs typeface="Bookman Old Style"/>
              </a:rPr>
              <a:t>etc.</a:t>
            </a:r>
            <a:r>
              <a:rPr dirty="0" spc="275" b="0" i="1">
                <a:latin typeface="Bookman Old Style"/>
                <a:cs typeface="Bookman Old Style"/>
              </a:rPr>
              <a:t> </a:t>
            </a:r>
            <a:r>
              <a:rPr dirty="0" spc="114"/>
              <a:t>What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entropy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 spc="50"/>
              <a:t>this</a:t>
            </a:r>
            <a:r>
              <a:rPr dirty="0" spc="125"/>
              <a:t> </a:t>
            </a:r>
            <a:r>
              <a:rPr dirty="0" spc="50"/>
              <a:t>system</a:t>
            </a:r>
            <a:r>
              <a:rPr dirty="0" spc="130"/>
              <a:t> </a:t>
            </a:r>
            <a:r>
              <a:rPr dirty="0"/>
              <a:t>when</a:t>
            </a:r>
            <a:r>
              <a:rPr dirty="0" spc="125"/>
              <a:t> </a:t>
            </a:r>
            <a:r>
              <a:rPr dirty="0" spc="70"/>
              <a:t>its</a:t>
            </a:r>
            <a:r>
              <a:rPr dirty="0" spc="125"/>
              <a:t> </a:t>
            </a:r>
            <a:r>
              <a:rPr dirty="0" spc="75"/>
              <a:t>total</a:t>
            </a:r>
            <a:r>
              <a:rPr dirty="0" spc="130"/>
              <a:t> </a:t>
            </a:r>
            <a:r>
              <a:rPr dirty="0" spc="-10"/>
              <a:t>energy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135" i="1">
                <a:latin typeface="Times New Roman"/>
                <a:cs typeface="Times New Roman"/>
              </a:rPr>
              <a:t>ε</a:t>
            </a:r>
            <a:r>
              <a:rPr dirty="0" spc="135"/>
              <a:t>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421615"/>
            <a:ext cx="176593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110" i="1">
                <a:latin typeface="Times New Roman"/>
                <a:cs typeface="Times New Roman"/>
              </a:rPr>
              <a:t>ε</a:t>
            </a:r>
            <a:endParaRPr sz="24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330" i="1">
                <a:latin typeface="Times New Roman"/>
                <a:cs typeface="Times New Roman"/>
              </a:rPr>
              <a:t>Nε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220" i="1">
                <a:latin typeface="Times New Roman"/>
                <a:cs typeface="Times New Roman"/>
              </a:rPr>
              <a:t>k</a:t>
            </a:r>
            <a:r>
              <a:rPr dirty="0" baseline="-14905" sz="3075" spc="330" i="1">
                <a:latin typeface="Times New Roman"/>
                <a:cs typeface="Times New Roman"/>
              </a:rPr>
              <a:t>B</a:t>
            </a:r>
            <a:r>
              <a:rPr dirty="0" baseline="-14905" sz="3075" spc="13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ln</a:t>
            </a:r>
            <a:r>
              <a:rPr dirty="0" sz="2450" spc="-175">
                <a:latin typeface="Garamond"/>
                <a:cs typeface="Garamond"/>
              </a:rPr>
              <a:t> </a:t>
            </a: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  <a:p>
            <a:pPr marL="41211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220" i="1">
                <a:latin typeface="Times New Roman"/>
                <a:cs typeface="Times New Roman"/>
              </a:rPr>
              <a:t>k</a:t>
            </a:r>
            <a:r>
              <a:rPr dirty="0" baseline="-14905" sz="3075" spc="330" i="1">
                <a:latin typeface="Times New Roman"/>
                <a:cs typeface="Times New Roman"/>
              </a:rPr>
              <a:t>B</a:t>
            </a:r>
            <a:r>
              <a:rPr dirty="0" baseline="-14905" sz="3075" spc="89" i="1">
                <a:latin typeface="Times New Roman"/>
                <a:cs typeface="Times New Roman"/>
              </a:rPr>
              <a:t> </a:t>
            </a:r>
            <a:r>
              <a:rPr dirty="0" sz="2450" spc="170">
                <a:latin typeface="Garamond"/>
                <a:cs typeface="Garamond"/>
              </a:rPr>
              <a:t>ln(</a:t>
            </a:r>
            <a:r>
              <a:rPr dirty="0" sz="2450" spc="170" i="1">
                <a:latin typeface="Times New Roman"/>
                <a:cs typeface="Times New Roman"/>
              </a:rPr>
              <a:t>Nε</a:t>
            </a:r>
            <a:r>
              <a:rPr dirty="0" sz="2450" spc="17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2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10"/>
              <a:t> </a:t>
            </a:r>
            <a:r>
              <a:rPr dirty="0" spc="50"/>
              <a:t>system</a:t>
            </a:r>
            <a:r>
              <a:rPr dirty="0" spc="320"/>
              <a:t> </a:t>
            </a:r>
            <a:r>
              <a:rPr dirty="0"/>
              <a:t>has</a:t>
            </a:r>
            <a:r>
              <a:rPr dirty="0" spc="320"/>
              <a:t> </a:t>
            </a:r>
            <a:r>
              <a:rPr dirty="0" spc="290" i="1">
                <a:latin typeface="Times New Roman"/>
                <a:cs typeface="Times New Roman"/>
              </a:rPr>
              <a:t>N</a:t>
            </a:r>
            <a:r>
              <a:rPr dirty="0" spc="595" i="1">
                <a:latin typeface="Times New Roman"/>
                <a:cs typeface="Times New Roman"/>
              </a:rPr>
              <a:t> </a:t>
            </a:r>
            <a:r>
              <a:rPr dirty="0"/>
              <a:t>oscillators,</a:t>
            </a:r>
            <a:r>
              <a:rPr dirty="0" spc="350"/>
              <a:t> </a:t>
            </a:r>
            <a:r>
              <a:rPr dirty="0"/>
              <a:t>each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15"/>
              <a:t> </a:t>
            </a:r>
            <a:r>
              <a:rPr dirty="0"/>
              <a:t>which</a:t>
            </a:r>
            <a:r>
              <a:rPr dirty="0" spc="320"/>
              <a:t> </a:t>
            </a:r>
            <a:r>
              <a:rPr dirty="0"/>
              <a:t>can</a:t>
            </a:r>
            <a:r>
              <a:rPr dirty="0" spc="320"/>
              <a:t> </a:t>
            </a:r>
            <a:r>
              <a:rPr dirty="0"/>
              <a:t>have</a:t>
            </a:r>
            <a:r>
              <a:rPr dirty="0" spc="320"/>
              <a:t> </a:t>
            </a:r>
            <a:r>
              <a:rPr dirty="0"/>
              <a:t>energy</a:t>
            </a:r>
            <a:r>
              <a:rPr dirty="0" spc="320"/>
              <a:t> </a:t>
            </a:r>
            <a:r>
              <a:rPr dirty="0"/>
              <a:t>0,</a:t>
            </a:r>
            <a:r>
              <a:rPr dirty="0" spc="345"/>
              <a:t> </a:t>
            </a:r>
            <a:r>
              <a:rPr dirty="0" spc="90" i="1">
                <a:latin typeface="Times New Roman"/>
                <a:cs typeface="Times New Roman"/>
              </a:rPr>
              <a:t>ε</a:t>
            </a:r>
            <a:r>
              <a:rPr dirty="0" spc="90"/>
              <a:t>, </a:t>
            </a:r>
            <a:r>
              <a:rPr dirty="0" spc="70"/>
              <a:t>2</a:t>
            </a:r>
            <a:r>
              <a:rPr dirty="0" spc="70" i="1">
                <a:latin typeface="Times New Roman"/>
                <a:cs typeface="Times New Roman"/>
              </a:rPr>
              <a:t>ε</a:t>
            </a:r>
            <a:r>
              <a:rPr dirty="0" spc="70"/>
              <a:t>,</a:t>
            </a:r>
            <a:r>
              <a:rPr dirty="0" spc="130"/>
              <a:t> </a:t>
            </a:r>
            <a:r>
              <a:rPr dirty="0" b="0" i="1">
                <a:latin typeface="Bookman Old Style"/>
                <a:cs typeface="Bookman Old Style"/>
              </a:rPr>
              <a:t>etc.</a:t>
            </a:r>
            <a:r>
              <a:rPr dirty="0" spc="275" b="0" i="1">
                <a:latin typeface="Bookman Old Style"/>
                <a:cs typeface="Bookman Old Style"/>
              </a:rPr>
              <a:t> </a:t>
            </a:r>
            <a:r>
              <a:rPr dirty="0" spc="114"/>
              <a:t>What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entropy</a:t>
            </a:r>
            <a:r>
              <a:rPr dirty="0" spc="13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 spc="50"/>
              <a:t>this</a:t>
            </a:r>
            <a:r>
              <a:rPr dirty="0" spc="125"/>
              <a:t> </a:t>
            </a:r>
            <a:r>
              <a:rPr dirty="0" spc="50"/>
              <a:t>system</a:t>
            </a:r>
            <a:r>
              <a:rPr dirty="0" spc="130"/>
              <a:t> </a:t>
            </a:r>
            <a:r>
              <a:rPr dirty="0"/>
              <a:t>when</a:t>
            </a:r>
            <a:r>
              <a:rPr dirty="0" spc="125"/>
              <a:t> </a:t>
            </a:r>
            <a:r>
              <a:rPr dirty="0" spc="70"/>
              <a:t>its</a:t>
            </a:r>
            <a:r>
              <a:rPr dirty="0" spc="125"/>
              <a:t> </a:t>
            </a:r>
            <a:r>
              <a:rPr dirty="0" spc="75"/>
              <a:t>total</a:t>
            </a:r>
            <a:r>
              <a:rPr dirty="0" spc="130"/>
              <a:t> </a:t>
            </a:r>
            <a:r>
              <a:rPr dirty="0" spc="-10"/>
              <a:t>energy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 spc="135" i="1">
                <a:latin typeface="Times New Roman"/>
                <a:cs typeface="Times New Roman"/>
              </a:rPr>
              <a:t>ε</a:t>
            </a:r>
            <a:r>
              <a:rPr dirty="0" spc="135"/>
              <a:t>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421615"/>
            <a:ext cx="191325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110" i="1">
                <a:latin typeface="Times New Roman"/>
                <a:cs typeface="Times New Roman"/>
              </a:rPr>
              <a:t>ε</a:t>
            </a:r>
            <a:endParaRPr sz="2450">
              <a:latin typeface="Times New Roman"/>
              <a:cs typeface="Times New Roman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330" i="1">
                <a:latin typeface="Times New Roman"/>
                <a:cs typeface="Times New Roman"/>
              </a:rPr>
              <a:t>Nε</a:t>
            </a:r>
            <a:endParaRPr sz="2450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220" i="1">
                <a:latin typeface="Times New Roman"/>
                <a:cs typeface="Times New Roman"/>
              </a:rPr>
              <a:t>k</a:t>
            </a:r>
            <a:r>
              <a:rPr dirty="0" baseline="-14905" sz="3075" spc="330" i="1">
                <a:latin typeface="Times New Roman"/>
                <a:cs typeface="Times New Roman"/>
              </a:rPr>
              <a:t>B</a:t>
            </a:r>
            <a:r>
              <a:rPr dirty="0" baseline="-14905" sz="3075" spc="13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ln</a:t>
            </a:r>
            <a:r>
              <a:rPr dirty="0" sz="2450" spc="-175">
                <a:latin typeface="Garamond"/>
                <a:cs typeface="Garamond"/>
              </a:rPr>
              <a:t> </a:t>
            </a: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  <a:p>
            <a:pPr marL="42481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220" i="1">
                <a:latin typeface="Times New Roman"/>
                <a:cs typeface="Times New Roman"/>
              </a:rPr>
              <a:t>k</a:t>
            </a:r>
            <a:r>
              <a:rPr dirty="0" baseline="-14905" sz="3075" spc="330" i="1">
                <a:latin typeface="Times New Roman"/>
                <a:cs typeface="Times New Roman"/>
              </a:rPr>
              <a:t>B</a:t>
            </a:r>
            <a:r>
              <a:rPr dirty="0" baseline="-14905" sz="3075" spc="89" i="1">
                <a:latin typeface="Times New Roman"/>
                <a:cs typeface="Times New Roman"/>
              </a:rPr>
              <a:t> </a:t>
            </a:r>
            <a:r>
              <a:rPr dirty="0" sz="2450" spc="170">
                <a:latin typeface="Garamond"/>
                <a:cs typeface="Garamond"/>
              </a:rPr>
              <a:t>ln(</a:t>
            </a:r>
            <a:r>
              <a:rPr dirty="0" sz="2450" spc="170" i="1">
                <a:latin typeface="Times New Roman"/>
                <a:cs typeface="Times New Roman"/>
              </a:rPr>
              <a:t>Nε</a:t>
            </a:r>
            <a:r>
              <a:rPr dirty="0" sz="2450" spc="17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35"/>
              <a:t> </a:t>
            </a:r>
            <a:r>
              <a:rPr dirty="0"/>
              <a:t>you</a:t>
            </a:r>
            <a:r>
              <a:rPr dirty="0" spc="235"/>
              <a:t> </a:t>
            </a:r>
            <a:r>
              <a:rPr dirty="0"/>
              <a:t>compare</a:t>
            </a:r>
            <a:r>
              <a:rPr dirty="0" spc="235"/>
              <a:t> </a:t>
            </a:r>
            <a:r>
              <a:rPr dirty="0"/>
              <a:t>two</a:t>
            </a:r>
            <a:r>
              <a:rPr dirty="0" spc="229"/>
              <a:t> </a:t>
            </a:r>
            <a:r>
              <a:rPr dirty="0"/>
              <a:t>macrostates</a:t>
            </a:r>
            <a:r>
              <a:rPr dirty="0" spc="235"/>
              <a:t> </a:t>
            </a:r>
            <a:r>
              <a:rPr dirty="0"/>
              <a:t>of</a:t>
            </a:r>
            <a:r>
              <a:rPr dirty="0" spc="235"/>
              <a:t> </a:t>
            </a:r>
            <a:r>
              <a:rPr dirty="0" spc="130"/>
              <a:t>a</a:t>
            </a:r>
            <a:r>
              <a:rPr dirty="0" spc="235"/>
              <a:t> </a:t>
            </a:r>
            <a:r>
              <a:rPr dirty="0" spc="55"/>
              <a:t>system,</a:t>
            </a:r>
            <a:r>
              <a:rPr dirty="0" spc="245"/>
              <a:t> </a:t>
            </a:r>
            <a:r>
              <a:rPr dirty="0" spc="55"/>
              <a:t>and</a:t>
            </a:r>
            <a:r>
              <a:rPr dirty="0" spc="240"/>
              <a:t> </a:t>
            </a:r>
            <a:r>
              <a:rPr dirty="0"/>
              <a:t>you</a:t>
            </a:r>
            <a:r>
              <a:rPr dirty="0" spc="235"/>
              <a:t> </a:t>
            </a:r>
            <a:r>
              <a:rPr dirty="0" spc="-20"/>
              <a:t>find </a:t>
            </a:r>
            <a:r>
              <a:rPr dirty="0" spc="100"/>
              <a:t>State</a:t>
            </a:r>
            <a:r>
              <a:rPr dirty="0" spc="260"/>
              <a:t> </a:t>
            </a:r>
            <a:r>
              <a:rPr dirty="0"/>
              <a:t>A</a:t>
            </a:r>
            <a:r>
              <a:rPr dirty="0" spc="270"/>
              <a:t> </a:t>
            </a:r>
            <a:r>
              <a:rPr dirty="0"/>
              <a:t>has</a:t>
            </a:r>
            <a:r>
              <a:rPr dirty="0" spc="270"/>
              <a:t> </a:t>
            </a:r>
            <a:r>
              <a:rPr dirty="0" spc="130"/>
              <a:t>a</a:t>
            </a:r>
            <a:r>
              <a:rPr dirty="0" spc="275"/>
              <a:t> </a:t>
            </a:r>
            <a:r>
              <a:rPr dirty="0"/>
              <a:t>higher</a:t>
            </a:r>
            <a:r>
              <a:rPr dirty="0" spc="275"/>
              <a:t> </a:t>
            </a:r>
            <a:r>
              <a:rPr dirty="0" spc="55"/>
              <a:t>multiplicity</a:t>
            </a:r>
            <a:r>
              <a:rPr dirty="0" spc="275"/>
              <a:t> </a:t>
            </a:r>
            <a:r>
              <a:rPr dirty="0" spc="70"/>
              <a:t>than</a:t>
            </a:r>
            <a:r>
              <a:rPr dirty="0" spc="270"/>
              <a:t> </a:t>
            </a:r>
            <a:r>
              <a:rPr dirty="0" spc="100"/>
              <a:t>State</a:t>
            </a:r>
            <a:r>
              <a:rPr dirty="0" spc="270"/>
              <a:t> </a:t>
            </a:r>
            <a:r>
              <a:rPr dirty="0" spc="90"/>
              <a:t>B.</a:t>
            </a:r>
            <a:r>
              <a:rPr dirty="0" spc="270"/>
              <a:t> </a:t>
            </a:r>
            <a:r>
              <a:rPr dirty="0"/>
              <a:t>Is</a:t>
            </a:r>
            <a:r>
              <a:rPr dirty="0" spc="270"/>
              <a:t> </a:t>
            </a:r>
            <a:r>
              <a:rPr dirty="0" spc="105"/>
              <a:t>it</a:t>
            </a:r>
            <a:r>
              <a:rPr dirty="0" spc="275"/>
              <a:t> </a:t>
            </a:r>
            <a:r>
              <a:rPr dirty="0"/>
              <a:t>possible</a:t>
            </a:r>
            <a:r>
              <a:rPr dirty="0" spc="275"/>
              <a:t> </a:t>
            </a:r>
            <a:r>
              <a:rPr dirty="0" spc="-25"/>
              <a:t>for </a:t>
            </a:r>
            <a:r>
              <a:rPr dirty="0" spc="100"/>
              <a:t>State</a:t>
            </a:r>
            <a:r>
              <a:rPr dirty="0" spc="165"/>
              <a:t> </a:t>
            </a:r>
            <a:r>
              <a:rPr dirty="0" spc="120"/>
              <a:t>B</a:t>
            </a:r>
            <a:r>
              <a:rPr dirty="0" spc="175"/>
              <a:t> </a:t>
            </a:r>
            <a:r>
              <a:rPr dirty="0"/>
              <a:t>to</a:t>
            </a:r>
            <a:r>
              <a:rPr dirty="0" spc="175"/>
              <a:t> </a:t>
            </a:r>
            <a:r>
              <a:rPr dirty="0"/>
              <a:t>have</a:t>
            </a:r>
            <a:r>
              <a:rPr dirty="0" spc="170"/>
              <a:t> </a:t>
            </a:r>
            <a:r>
              <a:rPr dirty="0" spc="130"/>
              <a:t>a</a:t>
            </a:r>
            <a:r>
              <a:rPr dirty="0" spc="175"/>
              <a:t> </a:t>
            </a:r>
            <a:r>
              <a:rPr dirty="0"/>
              <a:t>higher</a:t>
            </a:r>
            <a:r>
              <a:rPr dirty="0" spc="180"/>
              <a:t> </a:t>
            </a:r>
            <a:r>
              <a:rPr dirty="0"/>
              <a:t>entropy</a:t>
            </a:r>
            <a:r>
              <a:rPr dirty="0" spc="175"/>
              <a:t> </a:t>
            </a:r>
            <a:r>
              <a:rPr dirty="0" spc="70"/>
              <a:t>than</a:t>
            </a:r>
            <a:r>
              <a:rPr dirty="0" spc="175"/>
              <a:t> </a:t>
            </a:r>
            <a:r>
              <a:rPr dirty="0" spc="100"/>
              <a:t>State</a:t>
            </a:r>
            <a:r>
              <a:rPr dirty="0" spc="175"/>
              <a:t> </a:t>
            </a:r>
            <a:r>
              <a:rPr dirty="0" spc="85"/>
              <a:t>A?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8819" y="1208797"/>
            <a:ext cx="825627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Garamond"/>
                <a:cs typeface="Garamond"/>
              </a:rPr>
              <a:t>Suppose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compare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macrostates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system,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find </a:t>
            </a:r>
            <a:r>
              <a:rPr dirty="0" sz="2450" spc="100">
                <a:latin typeface="Garamond"/>
                <a:cs typeface="Garamond"/>
              </a:rPr>
              <a:t>State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multiplicity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00">
                <a:latin typeface="Garamond"/>
                <a:cs typeface="Garamond"/>
              </a:rPr>
              <a:t>State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for </a:t>
            </a:r>
            <a:r>
              <a:rPr dirty="0" sz="2450" spc="100">
                <a:latin typeface="Garamond"/>
                <a:cs typeface="Garamond"/>
              </a:rPr>
              <a:t>State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00">
                <a:latin typeface="Garamond"/>
                <a:cs typeface="Garamond"/>
              </a:rPr>
              <a:t>State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A?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70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  <a:tab pos="219646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Garamond"/>
                <a:cs typeface="Garamond"/>
              </a:rPr>
              <a:t>No.</a:t>
            </a:r>
            <a:r>
              <a:rPr dirty="0" sz="2450">
                <a:latin typeface="Garamond"/>
                <a:cs typeface="Garamond"/>
              </a:rPr>
              <a:t>	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directly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proportional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multiplicity,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ever-increasing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function.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229"/>
              <a:t> </a:t>
            </a:r>
            <a:r>
              <a:rPr dirty="0"/>
              <a:t>each</a:t>
            </a:r>
            <a:r>
              <a:rPr dirty="0" spc="225"/>
              <a:t> </a:t>
            </a:r>
            <a:r>
              <a:rPr dirty="0"/>
              <a:t>of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5"/>
              <a:t> </a:t>
            </a:r>
            <a:r>
              <a:rPr dirty="0"/>
              <a:t>following</a:t>
            </a:r>
            <a:r>
              <a:rPr dirty="0" spc="229"/>
              <a:t> </a:t>
            </a:r>
            <a:r>
              <a:rPr dirty="0"/>
              <a:t>events,</a:t>
            </a:r>
            <a:r>
              <a:rPr dirty="0" spc="250"/>
              <a:t> </a:t>
            </a:r>
            <a:r>
              <a:rPr dirty="0"/>
              <a:t>does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5"/>
              <a:t> </a:t>
            </a:r>
            <a:r>
              <a:rPr dirty="0" spc="75"/>
              <a:t>total</a:t>
            </a:r>
            <a:r>
              <a:rPr dirty="0" spc="229"/>
              <a:t> </a:t>
            </a:r>
            <a:r>
              <a:rPr dirty="0"/>
              <a:t>entropy</a:t>
            </a:r>
            <a:r>
              <a:rPr dirty="0" spc="225"/>
              <a:t> </a:t>
            </a:r>
            <a:r>
              <a:rPr dirty="0" spc="-10"/>
              <a:t>increase, </a:t>
            </a:r>
            <a:r>
              <a:rPr dirty="0"/>
              <a:t>decrease,</a:t>
            </a:r>
            <a:r>
              <a:rPr dirty="0" spc="265"/>
              <a:t> </a:t>
            </a:r>
            <a:r>
              <a:rPr dirty="0"/>
              <a:t>or</a:t>
            </a:r>
            <a:r>
              <a:rPr dirty="0" spc="265"/>
              <a:t> </a:t>
            </a:r>
            <a:r>
              <a:rPr dirty="0"/>
              <a:t>remain</a:t>
            </a:r>
            <a:r>
              <a:rPr dirty="0" spc="265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 spc="45"/>
              <a:t>same?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817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cars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head-on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collision.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astronaut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ball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moon.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(Include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time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ball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falling,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collision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with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ground.)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stove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boils.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revolves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around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sun.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51320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events,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entropy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decrease,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remain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same?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57175">
              <a:lnSpc>
                <a:spcPct val="100000"/>
              </a:lnSpc>
              <a:buAutoNum type="alphaU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cars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head-on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collision.</a:t>
            </a:r>
            <a:endParaRPr sz="1400">
              <a:latin typeface="Times New Roman"/>
              <a:cs typeface="Times New Roman"/>
            </a:endParaRPr>
          </a:p>
          <a:p>
            <a:pPr algn="just" marL="384175" marR="5715" indent="-11430">
              <a:lnSpc>
                <a:spcPct val="106700"/>
              </a:lnSpc>
              <a:spcBef>
                <a:spcPts val="1495"/>
              </a:spcBef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05" b="1">
                <a:latin typeface="Book Antiqua"/>
                <a:cs typeface="Book Antiqu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Increases.</a:t>
            </a:r>
            <a:r>
              <a:rPr dirty="0" sz="1400" spc="17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true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irreversible.</a:t>
            </a:r>
            <a:r>
              <a:rPr dirty="0" sz="1400" spc="170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macrostate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“car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in </a:t>
            </a:r>
            <a:r>
              <a:rPr dirty="0" sz="1400" spc="10">
                <a:latin typeface="Times New Roman"/>
                <a:cs typeface="Times New Roman"/>
              </a:rPr>
              <a:t>pristine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condition”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very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few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microstates;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macrostate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“banged-</a:t>
            </a:r>
            <a:r>
              <a:rPr dirty="0" sz="1400" spc="55">
                <a:latin typeface="Times New Roman"/>
                <a:cs typeface="Times New Roman"/>
              </a:rPr>
              <a:t>up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car”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many.</a:t>
            </a:r>
            <a:endParaRPr sz="1400">
              <a:latin typeface="Times New Roman"/>
              <a:cs typeface="Times New Roman"/>
            </a:endParaRPr>
          </a:p>
          <a:p>
            <a:pPr marL="382905" marR="7620" indent="-249554">
              <a:lnSpc>
                <a:spcPct val="106700"/>
              </a:lnSpc>
              <a:spcBef>
                <a:spcPts val="1495"/>
              </a:spcBef>
              <a:buAutoNum type="alphaUcPeriod" startAt="2"/>
              <a:tabLst>
                <a:tab pos="384175" algn="l"/>
              </a:tabLst>
            </a:pPr>
            <a:r>
              <a:rPr dirty="0" sz="1400" spc="50">
                <a:latin typeface="Times New Roman"/>
                <a:cs typeface="Times New Roman"/>
              </a:rPr>
              <a:t>An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astronaut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drops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ball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moon.</a:t>
            </a:r>
            <a:r>
              <a:rPr dirty="0" sz="1400" spc="17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(Include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time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ball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falling,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collision </a:t>
            </a:r>
            <a:r>
              <a:rPr dirty="0" sz="1400" spc="-10">
                <a:latin typeface="Times New Roman"/>
                <a:cs typeface="Times New Roman"/>
              </a:rPr>
              <a:t>	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ground.)</a:t>
            </a:r>
            <a:endParaRPr sz="1400">
              <a:latin typeface="Times New Roman"/>
              <a:cs typeface="Times New Roman"/>
            </a:endParaRPr>
          </a:p>
          <a:p>
            <a:pPr algn="just" marL="384175" marR="8255" indent="-11430">
              <a:lnSpc>
                <a:spcPct val="106700"/>
              </a:lnSpc>
              <a:spcBef>
                <a:spcPts val="1495"/>
              </a:spcBef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225" b="1">
                <a:latin typeface="Book Antiqua"/>
                <a:cs typeface="Book Antiqua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Stays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same.</a:t>
            </a:r>
            <a:r>
              <a:rPr dirty="0" sz="1400" spc="4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video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played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backwards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look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completely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plausible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video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ball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moving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upward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slowing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down,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reversible.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3540" indent="-252095">
              <a:lnSpc>
                <a:spcPct val="100000"/>
              </a:lnSpc>
              <a:buAutoNum type="alphaUcPeriod" startAt="3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pot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water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stove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boils.</a:t>
            </a:r>
            <a:endParaRPr sz="1400">
              <a:latin typeface="Times New Roman"/>
              <a:cs typeface="Times New Roman"/>
            </a:endParaRPr>
          </a:p>
          <a:p>
            <a:pPr algn="just" marL="384175" marR="5715" indent="-11430">
              <a:lnSpc>
                <a:spcPct val="106700"/>
              </a:lnSpc>
              <a:spcBef>
                <a:spcPts val="1495"/>
              </a:spcBef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09" b="1">
                <a:latin typeface="Book Antiqua"/>
                <a:cs typeface="Book Antiqu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Increases.</a:t>
            </a:r>
            <a:r>
              <a:rPr dirty="0" sz="1400" spc="135">
                <a:latin typeface="Times New Roman"/>
                <a:cs typeface="Times New Roman"/>
              </a:rPr>
              <a:t>  </a:t>
            </a:r>
            <a:r>
              <a:rPr dirty="0" sz="1400" spc="50">
                <a:latin typeface="Times New Roman"/>
                <a:cs typeface="Times New Roman"/>
              </a:rPr>
              <a:t>Watch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video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backwards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you’ll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steam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col- </a:t>
            </a:r>
            <a:r>
              <a:rPr dirty="0" sz="1400">
                <a:latin typeface="Times New Roman"/>
                <a:cs typeface="Times New Roman"/>
              </a:rPr>
              <a:t>lecting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pot.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(If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cool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down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vapor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condense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water,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won’t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up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pot.)</a:t>
            </a:r>
            <a:endParaRPr sz="1400">
              <a:latin typeface="Times New Roman"/>
              <a:cs typeface="Times New Roman"/>
            </a:endParaRPr>
          </a:p>
          <a:p>
            <a:pPr marL="383540" indent="-259715">
              <a:lnSpc>
                <a:spcPct val="100000"/>
              </a:lnSpc>
              <a:spcBef>
                <a:spcPts val="1605"/>
              </a:spcBef>
              <a:buAutoNum type="alphaUcPeriod" startAt="4"/>
              <a:tabLst>
                <a:tab pos="3835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Earth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revolves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around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sun.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just" marL="372745">
              <a:lnSpc>
                <a:spcPct val="100000"/>
              </a:lnSpc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65" b="1">
                <a:latin typeface="Book Antiqua"/>
                <a:cs typeface="Book Antiqu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Stays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same.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Once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again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time,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backwards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video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looks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reasonable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orbit.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-25"/>
              <a:t> </a:t>
            </a:r>
            <a:r>
              <a:rPr dirty="0" spc="130"/>
              <a:t>a</a:t>
            </a:r>
            <a:r>
              <a:rPr dirty="0" spc="-25"/>
              <a:t> </a:t>
            </a:r>
            <a:r>
              <a:rPr dirty="0" spc="50"/>
              <a:t>system</a:t>
            </a:r>
            <a:r>
              <a:rPr dirty="0" spc="-20"/>
              <a:t> </a:t>
            </a:r>
            <a:r>
              <a:rPr dirty="0" spc="-10"/>
              <a:t>which—unlike</a:t>
            </a:r>
            <a:r>
              <a:rPr dirty="0" spc="-25"/>
              <a:t> </a:t>
            </a:r>
            <a:r>
              <a:rPr dirty="0"/>
              <a:t>macroscopic</a:t>
            </a:r>
            <a:r>
              <a:rPr dirty="0" spc="-25"/>
              <a:t> </a:t>
            </a:r>
            <a:r>
              <a:rPr dirty="0"/>
              <a:t>systems—has</a:t>
            </a:r>
            <a:r>
              <a:rPr dirty="0" spc="-20"/>
              <a:t> </a:t>
            </a:r>
            <a:r>
              <a:rPr dirty="0"/>
              <a:t>only</a:t>
            </a:r>
            <a:r>
              <a:rPr dirty="0" spc="-25"/>
              <a:t> </a:t>
            </a:r>
            <a:r>
              <a:rPr dirty="0" spc="80"/>
              <a:t>a </a:t>
            </a:r>
            <a:r>
              <a:rPr dirty="0"/>
              <a:t>hundred</a:t>
            </a:r>
            <a:r>
              <a:rPr dirty="0" spc="295"/>
              <a:t> </a:t>
            </a:r>
            <a:r>
              <a:rPr dirty="0"/>
              <a:t>possible</a:t>
            </a:r>
            <a:r>
              <a:rPr dirty="0" spc="290"/>
              <a:t> </a:t>
            </a:r>
            <a:r>
              <a:rPr dirty="0"/>
              <a:t>microstates.</a:t>
            </a:r>
            <a:r>
              <a:rPr dirty="0" spc="35"/>
              <a:t>  </a:t>
            </a:r>
            <a:r>
              <a:rPr dirty="0"/>
              <a:t>94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90"/>
              <a:t> </a:t>
            </a:r>
            <a:r>
              <a:rPr dirty="0"/>
              <a:t>these</a:t>
            </a:r>
            <a:r>
              <a:rPr dirty="0" spc="295"/>
              <a:t> </a:t>
            </a:r>
            <a:r>
              <a:rPr dirty="0"/>
              <a:t>microstates</a:t>
            </a:r>
            <a:r>
              <a:rPr dirty="0" spc="290"/>
              <a:t> </a:t>
            </a:r>
            <a:r>
              <a:rPr dirty="0" spc="-10"/>
              <a:t>correspond </a:t>
            </a:r>
            <a:r>
              <a:rPr dirty="0"/>
              <a:t>to</a:t>
            </a:r>
            <a:r>
              <a:rPr dirty="0" spc="520"/>
              <a:t> </a:t>
            </a:r>
            <a:r>
              <a:rPr dirty="0" spc="50"/>
              <a:t>Macrostate</a:t>
            </a:r>
            <a:r>
              <a:rPr dirty="0" spc="530"/>
              <a:t> </a:t>
            </a:r>
            <a:r>
              <a:rPr dirty="0"/>
              <a:t>1,</a:t>
            </a:r>
            <a:r>
              <a:rPr dirty="0" spc="5"/>
              <a:t>  </a:t>
            </a:r>
            <a:r>
              <a:rPr dirty="0" spc="55"/>
              <a:t>and</a:t>
            </a:r>
            <a:r>
              <a:rPr dirty="0" spc="535"/>
              <a:t> </a:t>
            </a:r>
            <a:r>
              <a:rPr dirty="0"/>
              <a:t>the</a:t>
            </a:r>
            <a:r>
              <a:rPr dirty="0" spc="530"/>
              <a:t> </a:t>
            </a:r>
            <a:r>
              <a:rPr dirty="0"/>
              <a:t>other</a:t>
            </a:r>
            <a:r>
              <a:rPr dirty="0" spc="525"/>
              <a:t> </a:t>
            </a:r>
            <a:r>
              <a:rPr dirty="0"/>
              <a:t>6</a:t>
            </a:r>
            <a:r>
              <a:rPr dirty="0" spc="535"/>
              <a:t> </a:t>
            </a:r>
            <a:r>
              <a:rPr dirty="0"/>
              <a:t>correspond</a:t>
            </a:r>
            <a:r>
              <a:rPr dirty="0" spc="535"/>
              <a:t> </a:t>
            </a:r>
            <a:r>
              <a:rPr dirty="0"/>
              <a:t>to</a:t>
            </a:r>
            <a:r>
              <a:rPr dirty="0" spc="525"/>
              <a:t> </a:t>
            </a:r>
            <a:r>
              <a:rPr dirty="0" spc="50"/>
              <a:t>Macrostate</a:t>
            </a:r>
            <a:r>
              <a:rPr dirty="0" spc="530"/>
              <a:t> </a:t>
            </a:r>
            <a:r>
              <a:rPr dirty="0" spc="-25"/>
              <a:t>2.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50"/>
              <a:t>system</a:t>
            </a:r>
            <a:r>
              <a:rPr dirty="0" spc="265"/>
              <a:t> </a:t>
            </a:r>
            <a:r>
              <a:rPr dirty="0"/>
              <a:t>changes</a:t>
            </a:r>
            <a:r>
              <a:rPr dirty="0" spc="270"/>
              <a:t> </a:t>
            </a:r>
            <a:r>
              <a:rPr dirty="0" spc="70"/>
              <a:t>its</a:t>
            </a:r>
            <a:r>
              <a:rPr dirty="0" spc="270"/>
              <a:t> </a:t>
            </a:r>
            <a:r>
              <a:rPr dirty="0"/>
              <a:t>microstate</a:t>
            </a:r>
            <a:r>
              <a:rPr dirty="0" spc="270"/>
              <a:t> </a:t>
            </a:r>
            <a:r>
              <a:rPr dirty="0"/>
              <a:t>randomly</a:t>
            </a:r>
            <a:r>
              <a:rPr dirty="0" spc="275"/>
              <a:t> </a:t>
            </a:r>
            <a:r>
              <a:rPr dirty="0"/>
              <a:t>10</a:t>
            </a:r>
            <a:r>
              <a:rPr dirty="0" spc="265"/>
              <a:t> </a:t>
            </a:r>
            <a:r>
              <a:rPr dirty="0"/>
              <a:t>times</a:t>
            </a:r>
            <a:r>
              <a:rPr dirty="0" spc="270"/>
              <a:t> </a:t>
            </a:r>
            <a:r>
              <a:rPr dirty="0"/>
              <a:t>every</a:t>
            </a:r>
            <a:r>
              <a:rPr dirty="0" spc="275"/>
              <a:t> </a:t>
            </a:r>
            <a:r>
              <a:rPr dirty="0" spc="55"/>
              <a:t>year. </a:t>
            </a:r>
            <a:r>
              <a:rPr dirty="0"/>
              <a:t>Which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following</a:t>
            </a:r>
            <a:r>
              <a:rPr dirty="0" spc="145"/>
              <a:t> </a:t>
            </a:r>
            <a:r>
              <a:rPr dirty="0"/>
              <a:t>is</a:t>
            </a:r>
            <a:r>
              <a:rPr dirty="0" spc="140"/>
              <a:t> </a:t>
            </a:r>
            <a:r>
              <a:rPr dirty="0" spc="55"/>
              <a:t>fairly</a:t>
            </a:r>
            <a:r>
              <a:rPr dirty="0" spc="145"/>
              <a:t> </a:t>
            </a:r>
            <a:r>
              <a:rPr dirty="0" spc="50"/>
              <a:t>certain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be</a:t>
            </a:r>
            <a:r>
              <a:rPr dirty="0" spc="145"/>
              <a:t> </a:t>
            </a:r>
            <a:r>
              <a:rPr dirty="0" spc="80"/>
              <a:t>true?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180783"/>
            <a:ext cx="8258809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start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1000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1000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year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period,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spend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94%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1174750" algn="l"/>
                <a:tab pos="1718945" algn="l"/>
                <a:tab pos="2723515" algn="l"/>
                <a:tab pos="3058795" algn="l"/>
                <a:tab pos="3442970" algn="l"/>
                <a:tab pos="4991100" algn="l"/>
                <a:tab pos="5370195" algn="l"/>
                <a:tab pos="5704205" algn="l"/>
                <a:tab pos="6293485" algn="l"/>
                <a:tab pos="7110730" algn="l"/>
                <a:tab pos="7988934" algn="l"/>
              </a:tabLst>
            </a:pPr>
            <a:r>
              <a:rPr dirty="0" sz="2450" spc="-20">
                <a:latin typeface="Garamond"/>
                <a:cs typeface="Garamond"/>
              </a:rPr>
              <a:t>Once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system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Macrostate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1,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never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revert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2.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866219" y="878291"/>
            <a:ext cx="31083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821429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10.1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80" b="1">
                <a:latin typeface="Book Antiqua"/>
                <a:cs typeface="Book Antiqua"/>
              </a:rPr>
              <a:t>Microstates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spc="70" b="1">
                <a:latin typeface="Book Antiqua"/>
                <a:cs typeface="Book Antiqua"/>
              </a:rPr>
              <a:t>Macrostates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-25"/>
              <a:t> </a:t>
            </a:r>
            <a:r>
              <a:rPr dirty="0" spc="130"/>
              <a:t>a</a:t>
            </a:r>
            <a:r>
              <a:rPr dirty="0" spc="-25"/>
              <a:t> </a:t>
            </a:r>
            <a:r>
              <a:rPr dirty="0" spc="50"/>
              <a:t>system</a:t>
            </a:r>
            <a:r>
              <a:rPr dirty="0" spc="-20"/>
              <a:t> </a:t>
            </a:r>
            <a:r>
              <a:rPr dirty="0" spc="-10"/>
              <a:t>which—unlike</a:t>
            </a:r>
            <a:r>
              <a:rPr dirty="0" spc="-25"/>
              <a:t> </a:t>
            </a:r>
            <a:r>
              <a:rPr dirty="0"/>
              <a:t>macroscopic</a:t>
            </a:r>
            <a:r>
              <a:rPr dirty="0" spc="-25"/>
              <a:t> </a:t>
            </a:r>
            <a:r>
              <a:rPr dirty="0"/>
              <a:t>systems—has</a:t>
            </a:r>
            <a:r>
              <a:rPr dirty="0" spc="-20"/>
              <a:t> </a:t>
            </a:r>
            <a:r>
              <a:rPr dirty="0"/>
              <a:t>only</a:t>
            </a:r>
            <a:r>
              <a:rPr dirty="0" spc="-25"/>
              <a:t> </a:t>
            </a:r>
            <a:r>
              <a:rPr dirty="0" spc="80"/>
              <a:t>a </a:t>
            </a:r>
            <a:r>
              <a:rPr dirty="0"/>
              <a:t>hundred</a:t>
            </a:r>
            <a:r>
              <a:rPr dirty="0" spc="295"/>
              <a:t> </a:t>
            </a:r>
            <a:r>
              <a:rPr dirty="0"/>
              <a:t>possible</a:t>
            </a:r>
            <a:r>
              <a:rPr dirty="0" spc="290"/>
              <a:t> </a:t>
            </a:r>
            <a:r>
              <a:rPr dirty="0"/>
              <a:t>microstates.</a:t>
            </a:r>
            <a:r>
              <a:rPr dirty="0" spc="35"/>
              <a:t>  </a:t>
            </a:r>
            <a:r>
              <a:rPr dirty="0"/>
              <a:t>94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90"/>
              <a:t> </a:t>
            </a:r>
            <a:r>
              <a:rPr dirty="0"/>
              <a:t>these</a:t>
            </a:r>
            <a:r>
              <a:rPr dirty="0" spc="295"/>
              <a:t> </a:t>
            </a:r>
            <a:r>
              <a:rPr dirty="0"/>
              <a:t>microstates</a:t>
            </a:r>
            <a:r>
              <a:rPr dirty="0" spc="290"/>
              <a:t> </a:t>
            </a:r>
            <a:r>
              <a:rPr dirty="0" spc="-10"/>
              <a:t>correspond </a:t>
            </a:r>
            <a:r>
              <a:rPr dirty="0"/>
              <a:t>to</a:t>
            </a:r>
            <a:r>
              <a:rPr dirty="0" spc="520"/>
              <a:t> </a:t>
            </a:r>
            <a:r>
              <a:rPr dirty="0" spc="50"/>
              <a:t>Macrostate</a:t>
            </a:r>
            <a:r>
              <a:rPr dirty="0" spc="530"/>
              <a:t> </a:t>
            </a:r>
            <a:r>
              <a:rPr dirty="0"/>
              <a:t>1,</a:t>
            </a:r>
            <a:r>
              <a:rPr dirty="0" spc="5"/>
              <a:t>  </a:t>
            </a:r>
            <a:r>
              <a:rPr dirty="0" spc="55"/>
              <a:t>and</a:t>
            </a:r>
            <a:r>
              <a:rPr dirty="0" spc="535"/>
              <a:t> </a:t>
            </a:r>
            <a:r>
              <a:rPr dirty="0"/>
              <a:t>the</a:t>
            </a:r>
            <a:r>
              <a:rPr dirty="0" spc="530"/>
              <a:t> </a:t>
            </a:r>
            <a:r>
              <a:rPr dirty="0"/>
              <a:t>other</a:t>
            </a:r>
            <a:r>
              <a:rPr dirty="0" spc="525"/>
              <a:t> </a:t>
            </a:r>
            <a:r>
              <a:rPr dirty="0"/>
              <a:t>6</a:t>
            </a:r>
            <a:r>
              <a:rPr dirty="0" spc="535"/>
              <a:t> </a:t>
            </a:r>
            <a:r>
              <a:rPr dirty="0"/>
              <a:t>correspond</a:t>
            </a:r>
            <a:r>
              <a:rPr dirty="0" spc="535"/>
              <a:t> </a:t>
            </a:r>
            <a:r>
              <a:rPr dirty="0"/>
              <a:t>to</a:t>
            </a:r>
            <a:r>
              <a:rPr dirty="0" spc="525"/>
              <a:t> </a:t>
            </a:r>
            <a:r>
              <a:rPr dirty="0" spc="50"/>
              <a:t>Macrostate</a:t>
            </a:r>
            <a:r>
              <a:rPr dirty="0" spc="530"/>
              <a:t> </a:t>
            </a:r>
            <a:r>
              <a:rPr dirty="0" spc="-25"/>
              <a:t>2.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 spc="50"/>
              <a:t>system</a:t>
            </a:r>
            <a:r>
              <a:rPr dirty="0" spc="265"/>
              <a:t> </a:t>
            </a:r>
            <a:r>
              <a:rPr dirty="0"/>
              <a:t>changes</a:t>
            </a:r>
            <a:r>
              <a:rPr dirty="0" spc="270"/>
              <a:t> </a:t>
            </a:r>
            <a:r>
              <a:rPr dirty="0" spc="70"/>
              <a:t>its</a:t>
            </a:r>
            <a:r>
              <a:rPr dirty="0" spc="270"/>
              <a:t> </a:t>
            </a:r>
            <a:r>
              <a:rPr dirty="0"/>
              <a:t>microstate</a:t>
            </a:r>
            <a:r>
              <a:rPr dirty="0" spc="270"/>
              <a:t> </a:t>
            </a:r>
            <a:r>
              <a:rPr dirty="0"/>
              <a:t>randomly</a:t>
            </a:r>
            <a:r>
              <a:rPr dirty="0" spc="275"/>
              <a:t> </a:t>
            </a:r>
            <a:r>
              <a:rPr dirty="0"/>
              <a:t>10</a:t>
            </a:r>
            <a:r>
              <a:rPr dirty="0" spc="265"/>
              <a:t> </a:t>
            </a:r>
            <a:r>
              <a:rPr dirty="0"/>
              <a:t>times</a:t>
            </a:r>
            <a:r>
              <a:rPr dirty="0" spc="270"/>
              <a:t> </a:t>
            </a:r>
            <a:r>
              <a:rPr dirty="0"/>
              <a:t>every</a:t>
            </a:r>
            <a:r>
              <a:rPr dirty="0" spc="275"/>
              <a:t> </a:t>
            </a:r>
            <a:r>
              <a:rPr dirty="0" spc="55"/>
              <a:t>year. </a:t>
            </a:r>
            <a:r>
              <a:rPr dirty="0"/>
              <a:t>Which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following</a:t>
            </a:r>
            <a:r>
              <a:rPr dirty="0" spc="145"/>
              <a:t> </a:t>
            </a:r>
            <a:r>
              <a:rPr dirty="0"/>
              <a:t>is</a:t>
            </a:r>
            <a:r>
              <a:rPr dirty="0" spc="140"/>
              <a:t> </a:t>
            </a:r>
            <a:r>
              <a:rPr dirty="0" spc="55"/>
              <a:t>fairly</a:t>
            </a:r>
            <a:r>
              <a:rPr dirty="0" spc="145"/>
              <a:t> </a:t>
            </a:r>
            <a:r>
              <a:rPr dirty="0" spc="50"/>
              <a:t>certain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be</a:t>
            </a:r>
            <a:r>
              <a:rPr dirty="0" spc="145"/>
              <a:t> </a:t>
            </a:r>
            <a:r>
              <a:rPr dirty="0" spc="80"/>
              <a:t>true?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8268970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start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1000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93700" marR="825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1000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year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period,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spend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94%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93065" marR="762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181735" algn="l"/>
                <a:tab pos="1725930" algn="l"/>
                <a:tab pos="2731135" algn="l"/>
                <a:tab pos="3066415" algn="l"/>
                <a:tab pos="3449954" algn="l"/>
                <a:tab pos="4998085" algn="l"/>
                <a:tab pos="5377815" algn="l"/>
                <a:tab pos="5711190" algn="l"/>
                <a:tab pos="6301105" algn="l"/>
                <a:tab pos="7117715" algn="l"/>
                <a:tab pos="7996555" algn="l"/>
              </a:tabLst>
            </a:pPr>
            <a:r>
              <a:rPr dirty="0" sz="2450" spc="-20">
                <a:latin typeface="Garamond"/>
                <a:cs typeface="Garamond"/>
              </a:rPr>
              <a:t>Once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system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Macrostate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1,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never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revert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2.</a:t>
            </a:r>
            <a:endParaRPr sz="2450">
              <a:latin typeface="Garamond"/>
              <a:cs typeface="Garamond"/>
            </a:endParaRPr>
          </a:p>
          <a:p>
            <a:pPr marL="23495" marR="5080" indent="-11430">
              <a:lnSpc>
                <a:spcPct val="101699"/>
              </a:lnSpc>
              <a:spcBef>
                <a:spcPts val="188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guaranteed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fundamental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assumption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statistical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mechanics.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2392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ENTROPY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THERMODYNAMICS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/>
              <a:t>Can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entropy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50"/>
              <a:t>system</a:t>
            </a:r>
            <a:r>
              <a:rPr dirty="0" spc="150"/>
              <a:t> </a:t>
            </a:r>
            <a:r>
              <a:rPr dirty="0"/>
              <a:t>ever</a:t>
            </a:r>
            <a:r>
              <a:rPr dirty="0" spc="155"/>
              <a:t> </a:t>
            </a:r>
            <a:r>
              <a:rPr dirty="0"/>
              <a:t>be</a:t>
            </a:r>
            <a:r>
              <a:rPr dirty="0" spc="155"/>
              <a:t> </a:t>
            </a:r>
            <a:r>
              <a:rPr dirty="0" spc="45"/>
              <a:t>negative?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58769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/>
              <a:t>Can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entropy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50"/>
              <a:t>system</a:t>
            </a:r>
            <a:r>
              <a:rPr dirty="0" spc="150"/>
              <a:t> </a:t>
            </a:r>
            <a:r>
              <a:rPr dirty="0"/>
              <a:t>ever</a:t>
            </a:r>
            <a:r>
              <a:rPr dirty="0" spc="155"/>
              <a:t> </a:t>
            </a:r>
            <a:r>
              <a:rPr dirty="0"/>
              <a:t>be</a:t>
            </a:r>
            <a:r>
              <a:rPr dirty="0" spc="155"/>
              <a:t> </a:t>
            </a:r>
            <a:r>
              <a:rPr dirty="0" spc="45"/>
              <a:t>negative?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790812"/>
            <a:ext cx="8266430" cy="19716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25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No.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log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you </a:t>
            </a:r>
            <a:r>
              <a:rPr dirty="0" sz="2450">
                <a:latin typeface="Garamond"/>
                <a:cs typeface="Garamond"/>
              </a:rPr>
              <a:t>give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multiplicity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never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580"/>
              </a:spcBef>
            </a:pPr>
            <a:endParaRPr sz="2450">
              <a:latin typeface="Garamond"/>
              <a:cs typeface="Garamond"/>
            </a:endParaRPr>
          </a:p>
          <a:p>
            <a:pPr marL="23495">
              <a:lnSpc>
                <a:spcPct val="100000"/>
              </a:lnSpc>
              <a:tabLst>
                <a:tab pos="70675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10.3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5" b="1">
                <a:latin typeface="Book Antiqua"/>
                <a:cs typeface="Book Antiqua"/>
              </a:rPr>
              <a:t>Temperature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0240" algn="l"/>
                <a:tab pos="1893570" algn="l"/>
                <a:tab pos="2560320" algn="l"/>
                <a:tab pos="3244215" algn="l"/>
                <a:tab pos="4000500" algn="l"/>
                <a:tab pos="5159375" algn="l"/>
                <a:tab pos="5748655" algn="l"/>
                <a:tab pos="6776720" algn="l"/>
                <a:tab pos="7936865" algn="l"/>
              </a:tabLst>
            </a:pP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direction</a:t>
            </a:r>
            <a:r>
              <a:rPr dirty="0"/>
              <a:t>	</a:t>
            </a:r>
            <a:r>
              <a:rPr dirty="0" spc="95"/>
              <a:t>that</a:t>
            </a:r>
            <a:r>
              <a:rPr dirty="0"/>
              <a:t>	</a:t>
            </a:r>
            <a:r>
              <a:rPr dirty="0" spc="45"/>
              <a:t>heat</a:t>
            </a:r>
            <a:r>
              <a:rPr dirty="0"/>
              <a:t>	</a:t>
            </a:r>
            <a:r>
              <a:rPr dirty="0" spc="-10"/>
              <a:t>flows</a:t>
            </a:r>
            <a:r>
              <a:rPr dirty="0"/>
              <a:t>	</a:t>
            </a:r>
            <a:r>
              <a:rPr dirty="0" spc="-10"/>
              <a:t>between</a:t>
            </a:r>
            <a:r>
              <a:rPr dirty="0"/>
              <a:t>	</a:t>
            </a:r>
            <a:r>
              <a:rPr dirty="0" spc="-25"/>
              <a:t>two</a:t>
            </a:r>
            <a:r>
              <a:rPr dirty="0"/>
              <a:t>	</a:t>
            </a:r>
            <a:r>
              <a:rPr dirty="0" spc="-10"/>
              <a:t>objects</a:t>
            </a:r>
            <a:r>
              <a:rPr dirty="0"/>
              <a:t>	</a:t>
            </a:r>
            <a:r>
              <a:rPr dirty="0" spc="-10"/>
              <a:t>depends</a:t>
            </a:r>
            <a:r>
              <a:rPr dirty="0"/>
              <a:t>	</a:t>
            </a:r>
            <a:r>
              <a:rPr dirty="0" spc="-25"/>
              <a:t>on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07009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entropy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whose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strongly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whose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0240" algn="l"/>
                <a:tab pos="1893570" algn="l"/>
                <a:tab pos="2560320" algn="l"/>
                <a:tab pos="3244215" algn="l"/>
                <a:tab pos="4000500" algn="l"/>
                <a:tab pos="5159375" algn="l"/>
                <a:tab pos="5748655" algn="l"/>
                <a:tab pos="6776720" algn="l"/>
                <a:tab pos="7936865" algn="l"/>
              </a:tabLst>
            </a:pP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direction</a:t>
            </a:r>
            <a:r>
              <a:rPr dirty="0"/>
              <a:t>	</a:t>
            </a:r>
            <a:r>
              <a:rPr dirty="0" spc="95"/>
              <a:t>that</a:t>
            </a:r>
            <a:r>
              <a:rPr dirty="0"/>
              <a:t>	</a:t>
            </a:r>
            <a:r>
              <a:rPr dirty="0" spc="45"/>
              <a:t>heat</a:t>
            </a:r>
            <a:r>
              <a:rPr dirty="0"/>
              <a:t>	</a:t>
            </a:r>
            <a:r>
              <a:rPr dirty="0" spc="-10"/>
              <a:t>flows</a:t>
            </a:r>
            <a:r>
              <a:rPr dirty="0"/>
              <a:t>	</a:t>
            </a:r>
            <a:r>
              <a:rPr dirty="0" spc="-10"/>
              <a:t>between</a:t>
            </a:r>
            <a:r>
              <a:rPr dirty="0"/>
              <a:t>	</a:t>
            </a:r>
            <a:r>
              <a:rPr dirty="0" spc="-25"/>
              <a:t>two</a:t>
            </a:r>
            <a:r>
              <a:rPr dirty="0"/>
              <a:t>	</a:t>
            </a:r>
            <a:r>
              <a:rPr dirty="0" spc="-10"/>
              <a:t>objects</a:t>
            </a:r>
            <a:r>
              <a:rPr dirty="0"/>
              <a:t>	</a:t>
            </a:r>
            <a:r>
              <a:rPr dirty="0" spc="-10"/>
              <a:t>depends</a:t>
            </a:r>
            <a:r>
              <a:rPr dirty="0"/>
              <a:t>	</a:t>
            </a:r>
            <a:r>
              <a:rPr dirty="0" spc="-25"/>
              <a:t>on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077709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entropy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whose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entropy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strongly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whose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42314" y="878291"/>
            <a:ext cx="16319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425"/>
              <a:t> </a:t>
            </a:r>
            <a:r>
              <a:rPr dirty="0"/>
              <a:t>plot</a:t>
            </a:r>
            <a:r>
              <a:rPr dirty="0" spc="425"/>
              <a:t> </a:t>
            </a:r>
            <a:r>
              <a:rPr dirty="0"/>
              <a:t>below</a:t>
            </a:r>
            <a:r>
              <a:rPr dirty="0" spc="420"/>
              <a:t> </a:t>
            </a:r>
            <a:r>
              <a:rPr dirty="0"/>
              <a:t>shows</a:t>
            </a:r>
            <a:r>
              <a:rPr dirty="0" spc="425"/>
              <a:t> </a:t>
            </a:r>
            <a:r>
              <a:rPr dirty="0"/>
              <a:t>entropy</a:t>
            </a:r>
            <a:r>
              <a:rPr dirty="0" spc="425"/>
              <a:t> </a:t>
            </a:r>
            <a:r>
              <a:rPr dirty="0"/>
              <a:t>vs.</a:t>
            </a:r>
            <a:r>
              <a:rPr dirty="0" spc="295"/>
              <a:t>  </a:t>
            </a:r>
            <a:r>
              <a:rPr dirty="0"/>
              <a:t>energy</a:t>
            </a:r>
            <a:r>
              <a:rPr dirty="0" spc="420"/>
              <a:t> </a:t>
            </a:r>
            <a:r>
              <a:rPr dirty="0"/>
              <a:t>for</a:t>
            </a:r>
            <a:r>
              <a:rPr dirty="0" spc="425"/>
              <a:t> </a:t>
            </a:r>
            <a:r>
              <a:rPr dirty="0"/>
              <a:t>two</a:t>
            </a:r>
            <a:r>
              <a:rPr dirty="0" spc="425"/>
              <a:t> </a:t>
            </a:r>
            <a:r>
              <a:rPr dirty="0"/>
              <a:t>systems,</a:t>
            </a:r>
            <a:r>
              <a:rPr dirty="0" spc="484"/>
              <a:t> </a:t>
            </a:r>
            <a:r>
              <a:rPr dirty="0" spc="30"/>
              <a:t>and </a:t>
            </a:r>
            <a:r>
              <a:rPr dirty="0"/>
              <a:t>shows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80"/>
              <a:t> </a:t>
            </a:r>
            <a:r>
              <a:rPr dirty="0"/>
              <a:t>current</a:t>
            </a:r>
            <a:r>
              <a:rPr dirty="0" spc="375"/>
              <a:t> </a:t>
            </a:r>
            <a:r>
              <a:rPr dirty="0"/>
              <a:t>energy</a:t>
            </a:r>
            <a:r>
              <a:rPr dirty="0" spc="375"/>
              <a:t> </a:t>
            </a:r>
            <a:r>
              <a:rPr dirty="0"/>
              <a:t>of</a:t>
            </a:r>
            <a:r>
              <a:rPr dirty="0" spc="380"/>
              <a:t> </a:t>
            </a:r>
            <a:r>
              <a:rPr dirty="0"/>
              <a:t>both</a:t>
            </a:r>
            <a:r>
              <a:rPr dirty="0" spc="375"/>
              <a:t> </a:t>
            </a:r>
            <a:r>
              <a:rPr dirty="0"/>
              <a:t>systems.</a:t>
            </a:r>
            <a:r>
              <a:rPr dirty="0" spc="180"/>
              <a:t>  </a:t>
            </a:r>
            <a:r>
              <a:rPr dirty="0"/>
              <a:t>Which</a:t>
            </a:r>
            <a:r>
              <a:rPr dirty="0" spc="375"/>
              <a:t> </a:t>
            </a:r>
            <a:r>
              <a:rPr dirty="0" spc="55"/>
              <a:t>way</a:t>
            </a:r>
            <a:r>
              <a:rPr dirty="0" spc="380"/>
              <a:t> </a:t>
            </a:r>
            <a:r>
              <a:rPr dirty="0"/>
              <a:t>will</a:t>
            </a:r>
            <a:r>
              <a:rPr dirty="0" spc="375"/>
              <a:t> </a:t>
            </a:r>
            <a:r>
              <a:rPr dirty="0" spc="45"/>
              <a:t>heat </a:t>
            </a:r>
            <a:r>
              <a:rPr dirty="0"/>
              <a:t>flow?</a:t>
            </a:r>
            <a:r>
              <a:rPr dirty="0" spc="340"/>
              <a:t> </a:t>
            </a:r>
            <a:r>
              <a:rPr dirty="0"/>
              <a:t>(Choose</a:t>
            </a:r>
            <a:r>
              <a:rPr dirty="0" spc="100"/>
              <a:t> </a:t>
            </a:r>
            <a:r>
              <a:rPr dirty="0" spc="-20"/>
              <a:t>one)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5975" y="2906561"/>
            <a:ext cx="2460748" cy="161858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15137" y="4825833"/>
            <a:ext cx="8259445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1101090" algn="l"/>
                <a:tab pos="1629410" algn="l"/>
                <a:tab pos="2618740" algn="l"/>
                <a:tab pos="4180840" algn="l"/>
                <a:tab pos="4613910" algn="l"/>
                <a:tab pos="5142865" algn="l"/>
                <a:tab pos="5671185" algn="l"/>
                <a:tab pos="6472555" algn="l"/>
                <a:tab pos="6856730" algn="l"/>
                <a:tab pos="7385050" algn="l"/>
              </a:tabLst>
            </a:pPr>
            <a:r>
              <a:rPr dirty="0" sz="2450" spc="-20">
                <a:latin typeface="Garamond"/>
                <a:cs typeface="Garamond"/>
              </a:rPr>
              <a:t>from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system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represented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5">
                <a:latin typeface="Garamond"/>
                <a:cs typeface="Garamond"/>
              </a:rPr>
              <a:t>by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red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curve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represented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blue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curve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represented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blue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represented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red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curve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flow.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There’s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graph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tell.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868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plot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entropy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vs.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systems.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flow?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one)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5975" y="2156537"/>
            <a:ext cx="2460748" cy="161858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4056593"/>
            <a:ext cx="7438390" cy="17754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9497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394970" algn="l"/>
              </a:tabLst>
            </a:pPr>
            <a:r>
              <a:rPr dirty="0" sz="1400" spc="10">
                <a:latin typeface="Times New Roman"/>
                <a:cs typeface="Times New Roman"/>
              </a:rPr>
              <a:t>from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represented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curve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represented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blue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curve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10">
                <a:latin typeface="Times New Roman"/>
                <a:cs typeface="Times New Roman"/>
              </a:rPr>
              <a:t>from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represented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blue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curve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represented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curve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flow.</a:t>
            </a:r>
            <a:endParaRPr sz="1400">
              <a:latin typeface="Times New Roman"/>
              <a:cs typeface="Times New Roman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 spc="10">
                <a:latin typeface="Times New Roman"/>
                <a:cs typeface="Times New Roman"/>
              </a:rPr>
              <a:t>There’s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tell.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10"/>
              <a:t> </a:t>
            </a:r>
            <a:r>
              <a:rPr dirty="0"/>
              <a:t>each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following</a:t>
            </a:r>
            <a:r>
              <a:rPr dirty="0" spc="105"/>
              <a:t> </a:t>
            </a:r>
            <a:r>
              <a:rPr dirty="0" spc="50"/>
              <a:t>statements</a:t>
            </a:r>
            <a:r>
              <a:rPr dirty="0" spc="110"/>
              <a:t> </a:t>
            </a:r>
            <a:r>
              <a:rPr dirty="0" spc="55"/>
              <a:t>about</a:t>
            </a:r>
            <a:r>
              <a:rPr dirty="0" spc="110"/>
              <a:t> </a:t>
            </a:r>
            <a:r>
              <a:rPr dirty="0"/>
              <a:t>two</a:t>
            </a:r>
            <a:r>
              <a:rPr dirty="0" spc="105"/>
              <a:t> </a:t>
            </a:r>
            <a:r>
              <a:rPr dirty="0"/>
              <a:t>systems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 spc="55"/>
              <a:t>and</a:t>
            </a:r>
            <a:r>
              <a:rPr dirty="0" spc="110"/>
              <a:t> </a:t>
            </a:r>
            <a:r>
              <a:rPr dirty="0" spc="65"/>
              <a:t>B, </a:t>
            </a:r>
            <a:r>
              <a:rPr dirty="0" spc="80"/>
              <a:t>say</a:t>
            </a:r>
            <a:r>
              <a:rPr dirty="0" spc="215"/>
              <a:t> </a:t>
            </a:r>
            <a:r>
              <a:rPr dirty="0"/>
              <a:t>whether</a:t>
            </a:r>
            <a:r>
              <a:rPr dirty="0" spc="210"/>
              <a:t> </a:t>
            </a:r>
            <a:r>
              <a:rPr dirty="0" spc="105"/>
              <a:t>it</a:t>
            </a:r>
            <a:r>
              <a:rPr dirty="0" spc="215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 spc="105"/>
              <a:t>A)</a:t>
            </a:r>
            <a:r>
              <a:rPr dirty="0" spc="215"/>
              <a:t> </a:t>
            </a:r>
            <a:r>
              <a:rPr dirty="0" spc="60"/>
              <a:t>always</a:t>
            </a:r>
            <a:r>
              <a:rPr dirty="0" spc="215"/>
              <a:t> </a:t>
            </a:r>
            <a:r>
              <a:rPr dirty="0" spc="65"/>
              <a:t>true,</a:t>
            </a:r>
            <a:r>
              <a:rPr dirty="0" spc="225"/>
              <a:t> </a:t>
            </a:r>
            <a:r>
              <a:rPr dirty="0" spc="130"/>
              <a:t>B)</a:t>
            </a:r>
            <a:r>
              <a:rPr dirty="0" spc="215"/>
              <a:t> </a:t>
            </a:r>
            <a:r>
              <a:rPr dirty="0"/>
              <a:t>never</a:t>
            </a:r>
            <a:r>
              <a:rPr dirty="0" spc="210"/>
              <a:t> </a:t>
            </a:r>
            <a:r>
              <a:rPr dirty="0" spc="65"/>
              <a:t>true,</a:t>
            </a:r>
            <a:r>
              <a:rPr dirty="0" spc="229"/>
              <a:t> </a:t>
            </a:r>
            <a:r>
              <a:rPr dirty="0"/>
              <a:t>or</a:t>
            </a:r>
            <a:r>
              <a:rPr dirty="0" spc="215"/>
              <a:t> </a:t>
            </a:r>
            <a:r>
              <a:rPr dirty="0" spc="125"/>
              <a:t>C)</a:t>
            </a:r>
            <a:r>
              <a:rPr dirty="0" spc="210"/>
              <a:t> </a:t>
            </a:r>
            <a:r>
              <a:rPr dirty="0" spc="-10"/>
              <a:t>sometimes </a:t>
            </a:r>
            <a:r>
              <a:rPr dirty="0" spc="55"/>
              <a:t>true.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421615"/>
            <a:ext cx="818007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9245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A’s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08610" marR="5080" indent="-29654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09880" algn="l"/>
                <a:tab pos="2574925" algn="l"/>
                <a:tab pos="3123565" algn="l"/>
                <a:tab pos="3490595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slope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204" i="1">
                <a:latin typeface="Times New Roman"/>
                <a:cs typeface="Times New Roman"/>
              </a:rPr>
              <a:t>S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Garamond"/>
                <a:cs typeface="Garamond"/>
              </a:rPr>
              <a:t>vs.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235" i="1">
                <a:latin typeface="Times New Roman"/>
                <a:cs typeface="Times New Roman"/>
              </a:rPr>
              <a:t>E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A’s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08610" marR="5080" indent="-29654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A’s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capacity </a:t>
            </a:r>
            <a:r>
              <a:rPr dirty="0" sz="2450" spc="6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08610" marR="5080" indent="-296545">
              <a:lnSpc>
                <a:spcPct val="101699"/>
              </a:lnSpc>
              <a:spcBef>
                <a:spcPts val="99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slope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254" i="1">
                <a:latin typeface="Times New Roman"/>
                <a:cs typeface="Times New Roman"/>
              </a:rPr>
              <a:t>S</a:t>
            </a:r>
            <a:r>
              <a:rPr dirty="0" sz="2450" spc="17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vs.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17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A’s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heat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capacity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422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357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statements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A)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true,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B) </a:t>
            </a:r>
            <a:r>
              <a:rPr dirty="0" sz="1400">
                <a:latin typeface="Times New Roman"/>
                <a:cs typeface="Times New Roman"/>
              </a:rPr>
              <a:t>never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true,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C)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sometimes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true.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A’s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higher.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 startAt="2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slope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S</a:t>
            </a:r>
            <a:r>
              <a:rPr dirty="0" sz="1400" spc="24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vs.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24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A’s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higher.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 startAt="3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A’s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higher.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 startAt="4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slope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60" i="1">
                <a:latin typeface="Times New Roman"/>
                <a:cs typeface="Times New Roman"/>
              </a:rPr>
              <a:t>S</a:t>
            </a:r>
            <a:r>
              <a:rPr dirty="0" sz="1400" spc="26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vs.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26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B,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A’s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higher.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878291"/>
            <a:ext cx="8318500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6673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entropy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 i="1">
                <a:latin typeface="Times New Roman"/>
                <a:cs typeface="Times New Roman"/>
              </a:rPr>
              <a:t>E</a:t>
            </a:r>
            <a:r>
              <a:rPr dirty="0" baseline="-11111" sz="1500" spc="67">
                <a:latin typeface="Cambria"/>
                <a:cs typeface="Cambria"/>
              </a:rPr>
              <a:t>0</a:t>
            </a:r>
            <a:r>
              <a:rPr dirty="0" sz="1400" spc="4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5419" y="1703372"/>
            <a:ext cx="2422714" cy="139963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77404" y="3658702"/>
            <a:ext cx="4688205" cy="30530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25425" indent="-212725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225425" algn="l"/>
              </a:tabLst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temperature?</a:t>
            </a:r>
            <a:r>
              <a:rPr dirty="0" sz="1400" spc="4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lvl="1" marL="55181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51815" algn="l"/>
              </a:tabLst>
            </a:pP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lvl="1" marL="55181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51815" algn="l"/>
              </a:tabLst>
            </a:pP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55181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51815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lvl="1" marL="55181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51815" algn="l"/>
              </a:tabLst>
            </a:pPr>
            <a:r>
              <a:rPr dirty="0" sz="1400" spc="10">
                <a:latin typeface="Times New Roman"/>
                <a:cs typeface="Times New Roman"/>
              </a:rPr>
              <a:t>There’s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tell.</a:t>
            </a:r>
            <a:endParaRPr sz="1400">
              <a:latin typeface="Times New Roman"/>
              <a:cs typeface="Times New Roman"/>
            </a:endParaRPr>
          </a:p>
          <a:p>
            <a:pPr marL="225425" indent="-212725">
              <a:lnSpc>
                <a:spcPct val="100000"/>
              </a:lnSpc>
              <a:spcBef>
                <a:spcPts val="1110"/>
              </a:spcBef>
              <a:buAutoNum type="arabicPeriod"/>
              <a:tabLst>
                <a:tab pos="225425" algn="l"/>
              </a:tabLst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capacity?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lvl="1" marL="55181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51815" algn="l"/>
              </a:tabLst>
            </a:pP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lvl="1" marL="55181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51815" algn="l"/>
              </a:tabLst>
            </a:pP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551815" indent="-252095">
              <a:lnSpc>
                <a:spcPct val="100000"/>
              </a:lnSpc>
              <a:spcBef>
                <a:spcPts val="615"/>
              </a:spcBef>
              <a:buAutoNum type="alphaUcPeriod"/>
              <a:tabLst>
                <a:tab pos="551815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capacity.</a:t>
            </a:r>
            <a:endParaRPr sz="1400">
              <a:latin typeface="Times New Roman"/>
              <a:cs typeface="Times New Roman"/>
            </a:endParaRPr>
          </a:p>
          <a:p>
            <a:pPr lvl="1" marL="55181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51815" algn="l"/>
              </a:tabLst>
            </a:pPr>
            <a:r>
              <a:rPr dirty="0" sz="1400" spc="10">
                <a:latin typeface="Times New Roman"/>
                <a:cs typeface="Times New Roman"/>
              </a:rPr>
              <a:t>There’s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tell.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0"/>
              <a:t> </a:t>
            </a:r>
            <a:r>
              <a:rPr dirty="0"/>
              <a:t>generally</a:t>
            </a:r>
            <a:r>
              <a:rPr dirty="0" spc="125"/>
              <a:t> </a:t>
            </a:r>
            <a:r>
              <a:rPr dirty="0" spc="65"/>
              <a:t>true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5"/>
              <a:t> </a:t>
            </a:r>
            <a:r>
              <a:rPr dirty="0"/>
              <a:t>macroscopic</a:t>
            </a:r>
            <a:r>
              <a:rPr dirty="0" spc="125"/>
              <a:t> </a:t>
            </a:r>
            <a:r>
              <a:rPr dirty="0" spc="60"/>
              <a:t>system?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789495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corresponds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macrostates.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corresponds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microstates.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878291"/>
            <a:ext cx="8318500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6673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entropy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 i="1">
                <a:latin typeface="Times New Roman"/>
                <a:cs typeface="Times New Roman"/>
              </a:rPr>
              <a:t>E</a:t>
            </a:r>
            <a:r>
              <a:rPr dirty="0" baseline="-11111" sz="1500" spc="67">
                <a:latin typeface="Cambria"/>
                <a:cs typeface="Cambria"/>
              </a:rPr>
              <a:t>0</a:t>
            </a:r>
            <a:r>
              <a:rPr dirty="0" sz="1400" spc="4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5419" y="1703372"/>
            <a:ext cx="2422714" cy="139963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52004" y="3658702"/>
            <a:ext cx="8209915" cy="26104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0825" indent="-212725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250825" algn="l"/>
              </a:tabLst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temperature?</a:t>
            </a:r>
            <a:r>
              <a:rPr dirty="0" sz="1400" spc="4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lvl="1" marL="57721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77215" algn="l"/>
              </a:tabLst>
            </a:pP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lvl="1" marL="57721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77215" algn="l"/>
              </a:tabLst>
            </a:pP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57721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77215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lvl="1" marL="57721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77215" algn="l"/>
              </a:tabLst>
            </a:pPr>
            <a:r>
              <a:rPr dirty="0" sz="1400" spc="10">
                <a:latin typeface="Times New Roman"/>
                <a:cs typeface="Times New Roman"/>
              </a:rPr>
              <a:t>There’s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tell.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400">
              <a:latin typeface="Times New Roman"/>
              <a:cs typeface="Times New Roman"/>
            </a:endParaRPr>
          </a:p>
          <a:p>
            <a:pPr marL="250825" marR="93980" indent="-11430">
              <a:lnSpc>
                <a:spcPct val="106700"/>
              </a:lnSpc>
              <a:tabLst>
                <a:tab pos="120205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0">
                <a:latin typeface="Times New Roman"/>
                <a:cs typeface="Times New Roman"/>
              </a:rPr>
              <a:t>C.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curves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tangent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 i="1">
                <a:latin typeface="Times New Roman"/>
                <a:cs typeface="Times New Roman"/>
              </a:rPr>
              <a:t>E</a:t>
            </a:r>
            <a:r>
              <a:rPr dirty="0" baseline="-11111" sz="1500" spc="104">
                <a:latin typeface="Cambria"/>
                <a:cs typeface="Cambria"/>
              </a:rPr>
              <a:t>0</a:t>
            </a:r>
            <a:r>
              <a:rPr dirty="0" sz="1400" spc="70">
                <a:latin typeface="Times New Roman"/>
                <a:cs typeface="Times New Roman"/>
              </a:rPr>
              <a:t>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slope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thus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400">
              <a:latin typeface="Times New Roman"/>
              <a:cs typeface="Times New Roman"/>
            </a:endParaRPr>
          </a:p>
          <a:p>
            <a:pPr marL="250825">
              <a:lnSpc>
                <a:spcPct val="100000"/>
              </a:lnSpc>
              <a:spcBef>
                <a:spcPts val="5"/>
              </a:spcBef>
            </a:pPr>
            <a:r>
              <a:rPr dirty="0" sz="1400" spc="60">
                <a:latin typeface="Times New Roman"/>
                <a:cs typeface="Times New Roman"/>
              </a:rPr>
              <a:t>(Next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next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page)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42314" y="878291"/>
            <a:ext cx="16319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839304" y="1274620"/>
            <a:ext cx="8211820" cy="51663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63525" indent="-212725">
              <a:lnSpc>
                <a:spcPct val="100000"/>
              </a:lnSpc>
              <a:spcBef>
                <a:spcPts val="135"/>
              </a:spcBef>
              <a:buAutoNum type="arabicPeriod" startAt="2"/>
              <a:tabLst>
                <a:tab pos="263525" algn="l"/>
              </a:tabLst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capacity?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one.)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Explain.</a:t>
            </a:r>
            <a:endParaRPr sz="1400">
              <a:latin typeface="Times New Roman"/>
              <a:cs typeface="Times New Roman"/>
            </a:endParaRPr>
          </a:p>
          <a:p>
            <a:pPr lvl="1" marL="589915" indent="-2571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589915" algn="l"/>
              </a:tabLst>
            </a:pP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lvl="1" marL="589915" indent="-249554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89915" algn="l"/>
              </a:tabLst>
            </a:pP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589915" indent="-25209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89915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capacity.</a:t>
            </a:r>
            <a:endParaRPr sz="1400">
              <a:latin typeface="Times New Roman"/>
              <a:cs typeface="Times New Roman"/>
            </a:endParaRPr>
          </a:p>
          <a:p>
            <a:pPr lvl="1" marL="589915" indent="-259715">
              <a:lnSpc>
                <a:spcPct val="100000"/>
              </a:lnSpc>
              <a:spcBef>
                <a:spcPts val="610"/>
              </a:spcBef>
              <a:buAutoNum type="alphaUcPeriod"/>
              <a:tabLst>
                <a:tab pos="589915" algn="l"/>
              </a:tabLst>
            </a:pPr>
            <a:r>
              <a:rPr dirty="0" sz="1400" spc="10">
                <a:latin typeface="Times New Roman"/>
                <a:cs typeface="Times New Roman"/>
              </a:rPr>
              <a:t>There’s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enough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tell.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Times New Roman"/>
              <a:buAutoNum type="alphaUcPeriod"/>
            </a:pPr>
            <a:endParaRPr sz="1400">
              <a:latin typeface="Times New Roman"/>
              <a:cs typeface="Times New Roman"/>
            </a:endParaRPr>
          </a:p>
          <a:p>
            <a:pPr algn="just" marL="252729">
              <a:lnSpc>
                <a:spcPct val="100000"/>
              </a:lnSpc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20" b="1">
                <a:latin typeface="Book Antiqua"/>
                <a:cs typeface="Book Antiqua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(red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graph)</a:t>
            </a:r>
            <a:endParaRPr sz="1400">
              <a:latin typeface="Times New Roman"/>
              <a:cs typeface="Times New Roman"/>
            </a:endParaRPr>
          </a:p>
          <a:p>
            <a:pPr algn="just" marL="263525" marR="81280">
              <a:lnSpc>
                <a:spcPct val="106700"/>
              </a:lnSpc>
              <a:spcBef>
                <a:spcPts val="495"/>
              </a:spcBef>
            </a:pPr>
            <a:r>
              <a:rPr dirty="0" sz="1400">
                <a:latin typeface="Times New Roman"/>
                <a:cs typeface="Times New Roman"/>
              </a:rPr>
              <a:t>Imaging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32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65" i="1">
                <a:latin typeface="Times New Roman"/>
                <a:cs typeface="Times New Roman"/>
              </a:rPr>
              <a:t>E</a:t>
            </a:r>
            <a:r>
              <a:rPr dirty="0" baseline="-11111" sz="1500" spc="97">
                <a:latin typeface="Cambria"/>
                <a:cs typeface="Cambria"/>
              </a:rPr>
              <a:t>0</a:t>
            </a:r>
            <a:r>
              <a:rPr dirty="0" baseline="-11111" sz="1500" spc="667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red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(System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B)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taking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 </a:t>
            </a:r>
            <a:r>
              <a:rPr dirty="0" sz="1400" spc="55">
                <a:latin typeface="Times New Roman"/>
                <a:cs typeface="Times New Roman"/>
              </a:rPr>
              <a:t>step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along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graph.</a:t>
            </a:r>
            <a:endParaRPr sz="1400">
              <a:latin typeface="Times New Roman"/>
              <a:cs typeface="Times New Roman"/>
            </a:endParaRPr>
          </a:p>
          <a:p>
            <a:pPr lvl="2" marL="590550" marR="81915" indent="-161290">
              <a:lnSpc>
                <a:spcPct val="106700"/>
              </a:lnSpc>
              <a:spcBef>
                <a:spcPts val="1000"/>
              </a:spcBef>
              <a:buSzPct val="35714"/>
              <a:buChar char="•"/>
              <a:tabLst>
                <a:tab pos="59055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slope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dS/dE</a:t>
            </a:r>
            <a:r>
              <a:rPr dirty="0" sz="1400" spc="36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decreases.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(Be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careful: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 spc="140" i="1">
                <a:latin typeface="Times New Roman"/>
                <a:cs typeface="Times New Roman"/>
              </a:rPr>
              <a:t>dS/dE</a:t>
            </a:r>
            <a:r>
              <a:rPr dirty="0" sz="1400" spc="36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positive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quantity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throughout.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increases,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becomes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80" b="0" i="1">
                <a:latin typeface="Bookman Old Style"/>
                <a:cs typeface="Bookman Old Style"/>
              </a:rPr>
              <a:t>less</a:t>
            </a:r>
            <a:r>
              <a:rPr dirty="0" sz="1400" spc="270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positive.)</a:t>
            </a:r>
            <a:endParaRPr sz="1400">
              <a:latin typeface="Times New Roman"/>
              <a:cs typeface="Times New Roman"/>
            </a:endParaRPr>
          </a:p>
          <a:p>
            <a:pPr lvl="2" marL="591185" indent="-161290">
              <a:lnSpc>
                <a:spcPct val="100000"/>
              </a:lnSpc>
              <a:spcBef>
                <a:spcPts val="610"/>
              </a:spcBef>
              <a:buSzPct val="35714"/>
              <a:buChar char="•"/>
              <a:tabLst>
                <a:tab pos="591185" algn="l"/>
              </a:tabLst>
            </a:pP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30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Times New Roman"/>
                <a:cs typeface="Times New Roman"/>
              </a:rPr>
              <a:t>1</a:t>
            </a:r>
            <a:r>
              <a:rPr dirty="0" sz="1400" spc="140" i="1">
                <a:latin typeface="Times New Roman"/>
                <a:cs typeface="Times New Roman"/>
              </a:rPr>
              <a:t>/</a:t>
            </a:r>
            <a:r>
              <a:rPr dirty="0" sz="1400" spc="140">
                <a:latin typeface="Times New Roman"/>
                <a:cs typeface="Times New Roman"/>
              </a:rPr>
              <a:t>(</a:t>
            </a:r>
            <a:r>
              <a:rPr dirty="0" sz="1400" spc="140" i="1">
                <a:latin typeface="Times New Roman"/>
                <a:cs typeface="Times New Roman"/>
              </a:rPr>
              <a:t>dS/dE</a:t>
            </a:r>
            <a:r>
              <a:rPr dirty="0" sz="1400" spc="140">
                <a:latin typeface="Times New Roman"/>
                <a:cs typeface="Times New Roman"/>
              </a:rPr>
              <a:t>)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increases.</a:t>
            </a:r>
            <a:endParaRPr sz="1400">
              <a:latin typeface="Times New Roman"/>
              <a:cs typeface="Times New Roman"/>
            </a:endParaRPr>
          </a:p>
          <a:p>
            <a:pPr lvl="2" marL="591185" indent="-161290">
              <a:lnSpc>
                <a:spcPct val="100000"/>
              </a:lnSpc>
              <a:spcBef>
                <a:spcPts val="610"/>
              </a:spcBef>
              <a:buSzPct val="35714"/>
              <a:buChar char="•"/>
              <a:tabLst>
                <a:tab pos="591185" algn="l"/>
              </a:tabLst>
            </a:pPr>
            <a:r>
              <a:rPr dirty="0" sz="1400">
                <a:latin typeface="Times New Roman"/>
                <a:cs typeface="Times New Roman"/>
              </a:rPr>
              <a:t>Since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derivative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50" i="1">
                <a:latin typeface="Times New Roman"/>
                <a:cs typeface="Times New Roman"/>
              </a:rPr>
              <a:t>dT/dE</a:t>
            </a:r>
            <a:r>
              <a:rPr dirty="0" sz="1400" spc="31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positive.</a:t>
            </a:r>
            <a:endParaRPr sz="1400">
              <a:latin typeface="Times New Roman"/>
              <a:cs typeface="Times New Roman"/>
            </a:endParaRPr>
          </a:p>
          <a:p>
            <a:pPr lvl="2" marL="591185" indent="-161290">
              <a:lnSpc>
                <a:spcPct val="100000"/>
              </a:lnSpc>
              <a:spcBef>
                <a:spcPts val="615"/>
              </a:spcBef>
              <a:buSzPct val="35714"/>
              <a:buChar char="•"/>
              <a:tabLst>
                <a:tab pos="591185" algn="l"/>
              </a:tabLst>
            </a:pPr>
            <a:r>
              <a:rPr dirty="0" sz="1400" spc="65">
                <a:latin typeface="Times New Roman"/>
                <a:cs typeface="Times New Roman"/>
              </a:rPr>
              <a:t>Heat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inverse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derivative,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5" i="1">
                <a:latin typeface="Times New Roman"/>
                <a:cs typeface="Times New Roman"/>
              </a:rPr>
              <a:t>C</a:t>
            </a:r>
            <a:r>
              <a:rPr dirty="0" sz="1400" spc="22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dE/dT</a:t>
            </a:r>
            <a:r>
              <a:rPr dirty="0" sz="1400" spc="-13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that’s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also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positive.</a:t>
            </a:r>
            <a:endParaRPr sz="1400">
              <a:latin typeface="Times New Roman"/>
              <a:cs typeface="Times New Roman"/>
            </a:endParaRPr>
          </a:p>
          <a:p>
            <a:pPr algn="just" marL="263525" marR="80010">
              <a:lnSpc>
                <a:spcPct val="106700"/>
              </a:lnSpc>
              <a:spcBef>
                <a:spcPts val="994"/>
              </a:spcBef>
            </a:pP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makes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sense,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right?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expect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capacity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always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positive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quantities.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step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through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process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along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blue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(System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A)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write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sentences,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less</a:t>
            </a:r>
            <a:r>
              <a:rPr dirty="0" sz="1400" spc="42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so.</a:t>
            </a:r>
            <a:r>
              <a:rPr dirty="0" sz="1400" spc="26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smaller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decrease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135" i="1">
                <a:latin typeface="Times New Roman"/>
                <a:cs typeface="Times New Roman"/>
              </a:rPr>
              <a:t>dS/dE</a:t>
            </a:r>
            <a:r>
              <a:rPr dirty="0" sz="1400" spc="135">
                <a:latin typeface="Times New Roman"/>
                <a:cs typeface="Times New Roman"/>
              </a:rPr>
              <a:t>,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smaller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temperature,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implies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smaller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derivative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145" i="1">
                <a:latin typeface="Times New Roman"/>
                <a:cs typeface="Times New Roman"/>
              </a:rPr>
              <a:t>dT/dE</a:t>
            </a:r>
            <a:r>
              <a:rPr dirty="0" sz="1400" spc="145">
                <a:latin typeface="Times New Roman"/>
                <a:cs typeface="Times New Roman"/>
              </a:rPr>
              <a:t>.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graph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capacity.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42314" y="878291"/>
            <a:ext cx="16319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True</a:t>
            </a:r>
            <a:r>
              <a:rPr dirty="0" spc="245"/>
              <a:t> </a:t>
            </a:r>
            <a:r>
              <a:rPr dirty="0"/>
              <a:t>or</a:t>
            </a:r>
            <a:r>
              <a:rPr dirty="0" spc="365"/>
              <a:t> </a:t>
            </a:r>
            <a:r>
              <a:rPr dirty="0"/>
              <a:t>false?</a:t>
            </a:r>
            <a:r>
              <a:rPr dirty="0" spc="229"/>
              <a:t> 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definition</a:t>
            </a:r>
            <a:r>
              <a:rPr dirty="0" spc="370"/>
              <a:t> </a:t>
            </a:r>
            <a:r>
              <a:rPr dirty="0"/>
              <a:t>of</a:t>
            </a:r>
            <a:r>
              <a:rPr dirty="0" spc="375"/>
              <a:t> </a:t>
            </a:r>
            <a:r>
              <a:rPr dirty="0" spc="65"/>
              <a:t>heat</a:t>
            </a:r>
            <a:r>
              <a:rPr dirty="0" spc="370"/>
              <a:t> </a:t>
            </a:r>
            <a:r>
              <a:rPr dirty="0" spc="50"/>
              <a:t>capacity,</a:t>
            </a:r>
            <a:r>
              <a:rPr dirty="0" spc="430"/>
              <a:t> </a:t>
            </a:r>
            <a:r>
              <a:rPr dirty="0" spc="80" i="1">
                <a:latin typeface="Times New Roman"/>
                <a:cs typeface="Times New Roman"/>
              </a:rPr>
              <a:t>C</a:t>
            </a:r>
            <a:r>
              <a:rPr dirty="0" spc="20" i="1">
                <a:latin typeface="Times New Roman"/>
                <a:cs typeface="Times New Roman"/>
              </a:rPr>
              <a:t>  </a:t>
            </a:r>
            <a:r>
              <a:rPr dirty="0" spc="130"/>
              <a:t>=</a:t>
            </a:r>
            <a:r>
              <a:rPr dirty="0" spc="484"/>
              <a:t> </a:t>
            </a:r>
            <a:r>
              <a:rPr dirty="0" spc="185" i="1">
                <a:latin typeface="Times New Roman"/>
                <a:cs typeface="Times New Roman"/>
              </a:rPr>
              <a:t>dE/dT</a:t>
            </a:r>
            <a:r>
              <a:rPr dirty="0" spc="-155" i="1">
                <a:latin typeface="Times New Roman"/>
                <a:cs typeface="Times New Roman"/>
              </a:rPr>
              <a:t> </a:t>
            </a:r>
            <a:r>
              <a:rPr dirty="0" spc="75"/>
              <a:t>,</a:t>
            </a:r>
            <a:r>
              <a:rPr dirty="0" spc="430"/>
              <a:t> </a:t>
            </a:r>
            <a:r>
              <a:rPr dirty="0" spc="-25"/>
              <a:t>is </a:t>
            </a:r>
            <a:r>
              <a:rPr dirty="0"/>
              <a:t>only</a:t>
            </a:r>
            <a:r>
              <a:rPr dirty="0" spc="525"/>
              <a:t> </a:t>
            </a:r>
            <a:r>
              <a:rPr dirty="0"/>
              <a:t>valid</a:t>
            </a:r>
            <a:r>
              <a:rPr dirty="0" spc="535"/>
              <a:t> </a:t>
            </a:r>
            <a:r>
              <a:rPr dirty="0"/>
              <a:t>when</a:t>
            </a:r>
            <a:r>
              <a:rPr dirty="0" spc="535"/>
              <a:t> </a:t>
            </a:r>
            <a:r>
              <a:rPr dirty="0" spc="55"/>
              <a:t>temperature</a:t>
            </a:r>
            <a:r>
              <a:rPr dirty="0" spc="530"/>
              <a:t> </a:t>
            </a:r>
            <a:r>
              <a:rPr dirty="0"/>
              <a:t>is</a:t>
            </a:r>
            <a:r>
              <a:rPr dirty="0" spc="530"/>
              <a:t> </a:t>
            </a:r>
            <a:r>
              <a:rPr dirty="0"/>
              <a:t>measured</a:t>
            </a:r>
            <a:r>
              <a:rPr dirty="0" spc="535"/>
              <a:t> </a:t>
            </a:r>
            <a:r>
              <a:rPr dirty="0"/>
              <a:t>in</a:t>
            </a:r>
            <a:r>
              <a:rPr dirty="0" spc="530"/>
              <a:t> </a:t>
            </a:r>
            <a:r>
              <a:rPr dirty="0"/>
              <a:t>Kelvin</a:t>
            </a:r>
            <a:r>
              <a:rPr dirty="0" spc="535"/>
              <a:t> </a:t>
            </a:r>
            <a:r>
              <a:rPr dirty="0"/>
              <a:t>or</a:t>
            </a:r>
            <a:r>
              <a:rPr dirty="0" spc="535"/>
              <a:t> </a:t>
            </a:r>
            <a:r>
              <a:rPr dirty="0" spc="-10"/>
              <a:t>another </a:t>
            </a:r>
            <a:r>
              <a:rPr dirty="0"/>
              <a:t>scale</a:t>
            </a:r>
            <a:r>
              <a:rPr dirty="0" spc="220"/>
              <a:t> </a:t>
            </a:r>
            <a:r>
              <a:rPr dirty="0" spc="114"/>
              <a:t>that</a:t>
            </a:r>
            <a:r>
              <a:rPr dirty="0" spc="215"/>
              <a:t> </a:t>
            </a:r>
            <a:r>
              <a:rPr dirty="0" spc="80"/>
              <a:t>starts</a:t>
            </a:r>
            <a:r>
              <a:rPr dirty="0" spc="215"/>
              <a:t> </a:t>
            </a:r>
            <a:r>
              <a:rPr dirty="0" spc="145"/>
              <a:t>at</a:t>
            </a:r>
            <a:r>
              <a:rPr dirty="0" spc="220"/>
              <a:t> </a:t>
            </a:r>
            <a:r>
              <a:rPr dirty="0"/>
              <a:t>absolute</a:t>
            </a:r>
            <a:r>
              <a:rPr dirty="0" spc="210"/>
              <a:t> </a:t>
            </a:r>
            <a:r>
              <a:rPr dirty="0" spc="-10"/>
              <a:t>zero.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42314" y="878291"/>
            <a:ext cx="16319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10.3.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TEMPERATURE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True</a:t>
            </a:r>
            <a:r>
              <a:rPr dirty="0" spc="245"/>
              <a:t> </a:t>
            </a:r>
            <a:r>
              <a:rPr dirty="0"/>
              <a:t>or</a:t>
            </a:r>
            <a:r>
              <a:rPr dirty="0" spc="365"/>
              <a:t> </a:t>
            </a:r>
            <a:r>
              <a:rPr dirty="0"/>
              <a:t>false?</a:t>
            </a:r>
            <a:r>
              <a:rPr dirty="0" spc="229"/>
              <a:t> 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definition</a:t>
            </a:r>
            <a:r>
              <a:rPr dirty="0" spc="370"/>
              <a:t> </a:t>
            </a:r>
            <a:r>
              <a:rPr dirty="0"/>
              <a:t>of</a:t>
            </a:r>
            <a:r>
              <a:rPr dirty="0" spc="375"/>
              <a:t> </a:t>
            </a:r>
            <a:r>
              <a:rPr dirty="0" spc="65"/>
              <a:t>heat</a:t>
            </a:r>
            <a:r>
              <a:rPr dirty="0" spc="370"/>
              <a:t> </a:t>
            </a:r>
            <a:r>
              <a:rPr dirty="0" spc="50"/>
              <a:t>capacity,</a:t>
            </a:r>
            <a:r>
              <a:rPr dirty="0" spc="430"/>
              <a:t> </a:t>
            </a:r>
            <a:r>
              <a:rPr dirty="0" spc="80" i="1">
                <a:latin typeface="Times New Roman"/>
                <a:cs typeface="Times New Roman"/>
              </a:rPr>
              <a:t>C</a:t>
            </a:r>
            <a:r>
              <a:rPr dirty="0" spc="20" i="1">
                <a:latin typeface="Times New Roman"/>
                <a:cs typeface="Times New Roman"/>
              </a:rPr>
              <a:t>  </a:t>
            </a:r>
            <a:r>
              <a:rPr dirty="0" spc="130"/>
              <a:t>=</a:t>
            </a:r>
            <a:r>
              <a:rPr dirty="0" spc="484"/>
              <a:t> </a:t>
            </a:r>
            <a:r>
              <a:rPr dirty="0" spc="185" i="1">
                <a:latin typeface="Times New Roman"/>
                <a:cs typeface="Times New Roman"/>
              </a:rPr>
              <a:t>dE/dT</a:t>
            </a:r>
            <a:r>
              <a:rPr dirty="0" spc="-155" i="1">
                <a:latin typeface="Times New Roman"/>
                <a:cs typeface="Times New Roman"/>
              </a:rPr>
              <a:t> </a:t>
            </a:r>
            <a:r>
              <a:rPr dirty="0" spc="75"/>
              <a:t>,</a:t>
            </a:r>
            <a:r>
              <a:rPr dirty="0" spc="430"/>
              <a:t> </a:t>
            </a:r>
            <a:r>
              <a:rPr dirty="0" spc="-25"/>
              <a:t>is </a:t>
            </a:r>
            <a:r>
              <a:rPr dirty="0"/>
              <a:t>only</a:t>
            </a:r>
            <a:r>
              <a:rPr dirty="0" spc="525"/>
              <a:t> </a:t>
            </a:r>
            <a:r>
              <a:rPr dirty="0"/>
              <a:t>valid</a:t>
            </a:r>
            <a:r>
              <a:rPr dirty="0" spc="535"/>
              <a:t> </a:t>
            </a:r>
            <a:r>
              <a:rPr dirty="0"/>
              <a:t>when</a:t>
            </a:r>
            <a:r>
              <a:rPr dirty="0" spc="535"/>
              <a:t> </a:t>
            </a:r>
            <a:r>
              <a:rPr dirty="0" spc="55"/>
              <a:t>temperature</a:t>
            </a:r>
            <a:r>
              <a:rPr dirty="0" spc="530"/>
              <a:t> </a:t>
            </a:r>
            <a:r>
              <a:rPr dirty="0"/>
              <a:t>is</a:t>
            </a:r>
            <a:r>
              <a:rPr dirty="0" spc="530"/>
              <a:t> </a:t>
            </a:r>
            <a:r>
              <a:rPr dirty="0"/>
              <a:t>measured</a:t>
            </a:r>
            <a:r>
              <a:rPr dirty="0" spc="535"/>
              <a:t> </a:t>
            </a:r>
            <a:r>
              <a:rPr dirty="0"/>
              <a:t>in</a:t>
            </a:r>
            <a:r>
              <a:rPr dirty="0" spc="530"/>
              <a:t> </a:t>
            </a:r>
            <a:r>
              <a:rPr dirty="0"/>
              <a:t>Kelvin</a:t>
            </a:r>
            <a:r>
              <a:rPr dirty="0" spc="535"/>
              <a:t> </a:t>
            </a:r>
            <a:r>
              <a:rPr dirty="0"/>
              <a:t>or</a:t>
            </a:r>
            <a:r>
              <a:rPr dirty="0" spc="535"/>
              <a:t> </a:t>
            </a:r>
            <a:r>
              <a:rPr dirty="0" spc="-10"/>
              <a:t>another </a:t>
            </a:r>
            <a:r>
              <a:rPr dirty="0"/>
              <a:t>scale</a:t>
            </a:r>
            <a:r>
              <a:rPr dirty="0" spc="220"/>
              <a:t> </a:t>
            </a:r>
            <a:r>
              <a:rPr dirty="0" spc="114"/>
              <a:t>that</a:t>
            </a:r>
            <a:r>
              <a:rPr dirty="0" spc="215"/>
              <a:t> </a:t>
            </a:r>
            <a:r>
              <a:rPr dirty="0" spc="80"/>
              <a:t>starts</a:t>
            </a:r>
            <a:r>
              <a:rPr dirty="0" spc="215"/>
              <a:t> </a:t>
            </a:r>
            <a:r>
              <a:rPr dirty="0" spc="145"/>
              <a:t>at</a:t>
            </a:r>
            <a:r>
              <a:rPr dirty="0" spc="220"/>
              <a:t> </a:t>
            </a:r>
            <a:r>
              <a:rPr dirty="0"/>
              <a:t>absolute</a:t>
            </a:r>
            <a:r>
              <a:rPr dirty="0" spc="210"/>
              <a:t> </a:t>
            </a:r>
            <a:r>
              <a:rPr dirty="0" spc="-10"/>
              <a:t>zero.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567456"/>
            <a:ext cx="8267700" cy="23012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40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False.</a:t>
            </a:r>
            <a:r>
              <a:rPr dirty="0" sz="2450" spc="34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Kelvin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Celsius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moves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entire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graph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44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vs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 i="1">
                <a:latin typeface="Times New Roman"/>
                <a:cs typeface="Times New Roman"/>
              </a:rPr>
              <a:t>T</a:t>
            </a:r>
            <a:r>
              <a:rPr dirty="0" sz="2450" spc="20" i="1">
                <a:latin typeface="Times New Roman"/>
                <a:cs typeface="Times New Roman"/>
              </a:rPr>
              <a:t>  </a:t>
            </a:r>
            <a:r>
              <a:rPr dirty="0" sz="2450">
                <a:latin typeface="Garamond"/>
                <a:cs typeface="Garamond"/>
              </a:rPr>
              <a:t>graph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horizontally,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its </a:t>
            </a:r>
            <a:r>
              <a:rPr dirty="0" sz="2450">
                <a:latin typeface="Garamond"/>
                <a:cs typeface="Garamond"/>
              </a:rPr>
              <a:t>slope.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Put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formula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multiplies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divides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T</a:t>
            </a:r>
            <a:r>
              <a:rPr dirty="0" sz="2450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work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absolute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scale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Kelvin.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110">
                <a:latin typeface="Garamond"/>
                <a:cs typeface="Garamond"/>
              </a:rPr>
              <a:t>But 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difference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dT</a:t>
            </a:r>
            <a:r>
              <a:rPr dirty="0" sz="2450" spc="58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valid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 </a:t>
            </a:r>
            <a:r>
              <a:rPr dirty="0" sz="2450" spc="-10">
                <a:latin typeface="Garamond"/>
                <a:cs typeface="Garamond"/>
              </a:rPr>
              <a:t>scale.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12834" y="878291"/>
            <a:ext cx="29610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377507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10.4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90" b="1">
                <a:latin typeface="Book Antiqua"/>
                <a:cs typeface="Book Antiqua"/>
              </a:rPr>
              <a:t>The</a:t>
            </a:r>
            <a:r>
              <a:rPr dirty="0" sz="1700" spc="220" b="1">
                <a:latin typeface="Book Antiqua"/>
                <a:cs typeface="Book Antiqua"/>
              </a:rPr>
              <a:t> </a:t>
            </a:r>
            <a:r>
              <a:rPr dirty="0" sz="1700" spc="75" b="1">
                <a:latin typeface="Book Antiqua"/>
                <a:cs typeface="Book Antiqua"/>
              </a:rPr>
              <a:t>Boltzmann</a:t>
            </a:r>
            <a:r>
              <a:rPr dirty="0" sz="1700" spc="225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Distribution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06759"/>
            <a:ext cx="8256905" cy="429768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65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699"/>
              </a:lnSpc>
              <a:spcBef>
                <a:spcPts val="1150"/>
              </a:spcBef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paramagnet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external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feels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force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makes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orientation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other.</a:t>
            </a:r>
            <a:r>
              <a:rPr dirty="0" sz="2450" spc="26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Suppose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down </a:t>
            </a:r>
            <a:r>
              <a:rPr dirty="0" sz="2450" spc="50">
                <a:latin typeface="Garamond"/>
                <a:cs typeface="Garamond"/>
              </a:rPr>
              <a:t>atom.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paramagnet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contact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reservoir,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more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or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down?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2905" indent="-370205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95">
                <a:latin typeface="Garamond"/>
                <a:cs typeface="Garamond"/>
              </a:rPr>
              <a:t>of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down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equally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06759"/>
            <a:ext cx="8267700" cy="491744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655"/>
              </a:spcBef>
              <a:tabLst>
                <a:tab pos="53168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1150"/>
              </a:spcBef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paramagnet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external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feels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force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makes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orientation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other.</a:t>
            </a:r>
            <a:r>
              <a:rPr dirty="0" sz="2450" spc="26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Suppose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down </a:t>
            </a:r>
            <a:r>
              <a:rPr dirty="0" sz="2450" spc="50">
                <a:latin typeface="Garamond"/>
                <a:cs typeface="Garamond"/>
              </a:rPr>
              <a:t>atom.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paramagnet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contact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reservoir,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more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or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down?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94335" indent="-370205">
              <a:lnSpc>
                <a:spcPct val="100000"/>
              </a:lnSpc>
              <a:spcBef>
                <a:spcPts val="1639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95">
                <a:latin typeface="Garamond"/>
                <a:cs typeface="Garamond"/>
              </a:rPr>
              <a:t>of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pointing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down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equally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530"/>
              <a:t> </a:t>
            </a:r>
            <a:r>
              <a:rPr dirty="0" spc="50"/>
              <a:t>system</a:t>
            </a:r>
            <a:r>
              <a:rPr dirty="0" spc="545"/>
              <a:t> </a:t>
            </a:r>
            <a:r>
              <a:rPr dirty="0"/>
              <a:t>has</a:t>
            </a:r>
            <a:r>
              <a:rPr dirty="0" spc="540"/>
              <a:t> </a:t>
            </a:r>
            <a:r>
              <a:rPr dirty="0" spc="65"/>
              <a:t>many</a:t>
            </a:r>
            <a:r>
              <a:rPr dirty="0" spc="540"/>
              <a:t> </a:t>
            </a:r>
            <a:r>
              <a:rPr dirty="0"/>
              <a:t>different</a:t>
            </a:r>
            <a:r>
              <a:rPr dirty="0" spc="545"/>
              <a:t> </a:t>
            </a:r>
            <a:r>
              <a:rPr dirty="0"/>
              <a:t>microstates,</a:t>
            </a:r>
            <a:r>
              <a:rPr dirty="0" spc="5"/>
              <a:t>  </a:t>
            </a:r>
            <a:r>
              <a:rPr dirty="0" spc="70"/>
              <a:t>but</a:t>
            </a:r>
            <a:r>
              <a:rPr dirty="0" spc="550"/>
              <a:t> </a:t>
            </a:r>
            <a:r>
              <a:rPr dirty="0"/>
              <a:t>only</a:t>
            </a:r>
            <a:r>
              <a:rPr dirty="0" spc="545"/>
              <a:t> </a:t>
            </a:r>
            <a:r>
              <a:rPr dirty="0"/>
              <a:t>two</a:t>
            </a:r>
            <a:r>
              <a:rPr dirty="0" spc="540"/>
              <a:t> </a:t>
            </a:r>
            <a:r>
              <a:rPr dirty="0" spc="-10"/>
              <a:t>energy </a:t>
            </a:r>
            <a:r>
              <a:rPr dirty="0"/>
              <a:t>levels:</a:t>
            </a:r>
            <a:r>
              <a:rPr dirty="0" spc="165"/>
              <a:t>  </a:t>
            </a:r>
            <a:r>
              <a:rPr dirty="0"/>
              <a:t>every</a:t>
            </a:r>
            <a:r>
              <a:rPr dirty="0" spc="434"/>
              <a:t> </a:t>
            </a:r>
            <a:r>
              <a:rPr dirty="0"/>
              <a:t>microstate</a:t>
            </a:r>
            <a:r>
              <a:rPr dirty="0" spc="434"/>
              <a:t> </a:t>
            </a:r>
            <a:r>
              <a:rPr dirty="0"/>
              <a:t>has</a:t>
            </a:r>
            <a:r>
              <a:rPr dirty="0" spc="445"/>
              <a:t> </a:t>
            </a:r>
            <a:r>
              <a:rPr dirty="0"/>
              <a:t>energy</a:t>
            </a:r>
            <a:r>
              <a:rPr dirty="0" spc="425"/>
              <a:t> </a:t>
            </a:r>
            <a:r>
              <a:rPr dirty="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1</a:t>
            </a:r>
            <a:r>
              <a:rPr dirty="0" baseline="-13550" sz="3075" spc="52"/>
              <a:t>  </a:t>
            </a:r>
            <a:r>
              <a:rPr dirty="0" sz="2450"/>
              <a:t>or</a:t>
            </a:r>
            <a:r>
              <a:rPr dirty="0" sz="2450" spc="445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2</a:t>
            </a:r>
            <a:r>
              <a:rPr dirty="0" sz="2450" spc="130"/>
              <a:t>,</a:t>
            </a:r>
            <a:r>
              <a:rPr dirty="0" sz="2450" spc="500"/>
              <a:t> </a:t>
            </a:r>
            <a:r>
              <a:rPr dirty="0" sz="2450"/>
              <a:t>where</a:t>
            </a:r>
            <a:r>
              <a:rPr dirty="0" sz="2450" spc="440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2</a:t>
            </a:r>
            <a:r>
              <a:rPr dirty="0" baseline="-13550" sz="3075" spc="142"/>
              <a:t>  </a:t>
            </a:r>
            <a:r>
              <a:rPr dirty="0" sz="2450" spc="229" i="1">
                <a:latin typeface="Times New Roman"/>
                <a:cs typeface="Times New Roman"/>
              </a:rPr>
              <a:t>&gt;</a:t>
            </a:r>
            <a:r>
              <a:rPr dirty="0" sz="2450" spc="565" i="1">
                <a:latin typeface="Times New Roman"/>
                <a:cs typeface="Times New Roman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/>
              <a:t>1</a:t>
            </a:r>
            <a:r>
              <a:rPr dirty="0" sz="2450" spc="105"/>
              <a:t>. </a:t>
            </a:r>
            <a:r>
              <a:rPr dirty="0" sz="2450" spc="50"/>
              <a:t>Microstate</a:t>
            </a:r>
            <a:r>
              <a:rPr dirty="0" sz="2450" spc="204"/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/>
              <a:t>1</a:t>
            </a:r>
            <a:r>
              <a:rPr dirty="0" baseline="-13550" sz="3075" spc="562"/>
              <a:t> </a:t>
            </a:r>
            <a:r>
              <a:rPr dirty="0" sz="2450"/>
              <a:t>has</a:t>
            </a:r>
            <a:r>
              <a:rPr dirty="0" sz="2450" spc="215"/>
              <a:t> </a:t>
            </a:r>
            <a:r>
              <a:rPr dirty="0" sz="2450"/>
              <a:t>energy</a:t>
            </a:r>
            <a:r>
              <a:rPr dirty="0" sz="2450" spc="215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1</a:t>
            </a:r>
            <a:r>
              <a:rPr dirty="0" sz="2450" spc="130"/>
              <a:t>,</a:t>
            </a:r>
            <a:r>
              <a:rPr dirty="0" sz="2450" spc="225"/>
              <a:t> </a:t>
            </a:r>
            <a:r>
              <a:rPr dirty="0" sz="2450" spc="55"/>
              <a:t>and</a:t>
            </a:r>
            <a:r>
              <a:rPr dirty="0" sz="2450" spc="215"/>
              <a:t> </a:t>
            </a:r>
            <a:r>
              <a:rPr dirty="0" sz="2450"/>
              <a:t>microstate</a:t>
            </a:r>
            <a:r>
              <a:rPr dirty="0" sz="2450" spc="215"/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/>
              <a:t>2</a:t>
            </a:r>
            <a:r>
              <a:rPr dirty="0" baseline="-13550" sz="3075" spc="562"/>
              <a:t> </a:t>
            </a:r>
            <a:r>
              <a:rPr dirty="0" sz="2450"/>
              <a:t>has</a:t>
            </a:r>
            <a:r>
              <a:rPr dirty="0" sz="2450" spc="215"/>
              <a:t> </a:t>
            </a:r>
            <a:r>
              <a:rPr dirty="0" sz="2450"/>
              <a:t>energy</a:t>
            </a:r>
            <a:r>
              <a:rPr dirty="0" sz="2450" spc="215"/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/>
              <a:t>2</a:t>
            </a:r>
            <a:r>
              <a:rPr dirty="0" sz="2450" spc="105"/>
              <a:t>. </a:t>
            </a:r>
            <a:r>
              <a:rPr dirty="0" sz="2450"/>
              <a:t>Which</a:t>
            </a:r>
            <a:r>
              <a:rPr dirty="0" sz="2450" spc="155"/>
              <a:t> </a:t>
            </a:r>
            <a:r>
              <a:rPr dirty="0" sz="2450"/>
              <a:t>of</a:t>
            </a:r>
            <a:r>
              <a:rPr dirty="0" sz="2450" spc="165"/>
              <a:t> </a:t>
            </a:r>
            <a:r>
              <a:rPr dirty="0" sz="2450"/>
              <a:t>the</a:t>
            </a:r>
            <a:r>
              <a:rPr dirty="0" sz="2450" spc="155"/>
              <a:t> </a:t>
            </a:r>
            <a:r>
              <a:rPr dirty="0" sz="2450"/>
              <a:t>following</a:t>
            </a:r>
            <a:r>
              <a:rPr dirty="0" sz="2450" spc="165"/>
              <a:t> </a:t>
            </a:r>
            <a:r>
              <a:rPr dirty="0" sz="2450"/>
              <a:t>is</a:t>
            </a:r>
            <a:r>
              <a:rPr dirty="0" sz="2450" spc="165"/>
              <a:t> </a:t>
            </a:r>
            <a:r>
              <a:rPr dirty="0" sz="2450"/>
              <a:t>definitely</a:t>
            </a:r>
            <a:r>
              <a:rPr dirty="0" sz="2450" spc="165"/>
              <a:t> </a:t>
            </a:r>
            <a:r>
              <a:rPr dirty="0" sz="2450" spc="80"/>
              <a:t>true?</a:t>
            </a:r>
            <a:r>
              <a:rPr dirty="0" sz="2450" spc="430"/>
              <a:t> </a:t>
            </a:r>
            <a:r>
              <a:rPr dirty="0" sz="2450"/>
              <a:t>(Choose</a:t>
            </a:r>
            <a:r>
              <a:rPr dirty="0" sz="2450" spc="16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929545"/>
            <a:ext cx="8349615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12115" marR="304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The probability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>
                <a:latin typeface="Garamond"/>
                <a:cs typeface="Garamond"/>
              </a:rPr>
              <a:t> in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>
                <a:latin typeface="Garamond"/>
                <a:cs typeface="Garamond"/>
              </a:rPr>
              <a:t>1</a:t>
            </a:r>
            <a:r>
              <a:rPr dirty="0" baseline="-13550" sz="3075" spc="247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M</a:t>
            </a:r>
            <a:r>
              <a:rPr dirty="0" baseline="-13550" sz="3075" spc="165">
                <a:latin typeface="Garamond"/>
                <a:cs typeface="Garamond"/>
              </a:rPr>
              <a:t>2</a:t>
            </a:r>
            <a:r>
              <a:rPr dirty="0" sz="2450" spc="11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12115" marR="704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>
                <a:latin typeface="Garamond"/>
                <a:cs typeface="Garamond"/>
              </a:rPr>
              <a:t>1</a:t>
            </a:r>
            <a:r>
              <a:rPr dirty="0" baseline="-13550" sz="3075" spc="41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>
                <a:latin typeface="Garamond"/>
                <a:cs typeface="Garamond"/>
              </a:rPr>
              <a:t>2</a:t>
            </a:r>
            <a:r>
              <a:rPr dirty="0" sz="2450" spc="10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statements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statements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530"/>
              <a:t> </a:t>
            </a:r>
            <a:r>
              <a:rPr dirty="0" spc="50"/>
              <a:t>system</a:t>
            </a:r>
            <a:r>
              <a:rPr dirty="0" spc="545"/>
              <a:t> </a:t>
            </a:r>
            <a:r>
              <a:rPr dirty="0"/>
              <a:t>has</a:t>
            </a:r>
            <a:r>
              <a:rPr dirty="0" spc="540"/>
              <a:t> </a:t>
            </a:r>
            <a:r>
              <a:rPr dirty="0" spc="65"/>
              <a:t>many</a:t>
            </a:r>
            <a:r>
              <a:rPr dirty="0" spc="540"/>
              <a:t> </a:t>
            </a:r>
            <a:r>
              <a:rPr dirty="0"/>
              <a:t>different</a:t>
            </a:r>
            <a:r>
              <a:rPr dirty="0" spc="545"/>
              <a:t> </a:t>
            </a:r>
            <a:r>
              <a:rPr dirty="0"/>
              <a:t>microstates,</a:t>
            </a:r>
            <a:r>
              <a:rPr dirty="0" spc="5"/>
              <a:t>  </a:t>
            </a:r>
            <a:r>
              <a:rPr dirty="0" spc="70"/>
              <a:t>but</a:t>
            </a:r>
            <a:r>
              <a:rPr dirty="0" spc="550"/>
              <a:t> </a:t>
            </a:r>
            <a:r>
              <a:rPr dirty="0"/>
              <a:t>only</a:t>
            </a:r>
            <a:r>
              <a:rPr dirty="0" spc="545"/>
              <a:t> </a:t>
            </a:r>
            <a:r>
              <a:rPr dirty="0"/>
              <a:t>two</a:t>
            </a:r>
            <a:r>
              <a:rPr dirty="0" spc="540"/>
              <a:t> </a:t>
            </a:r>
            <a:r>
              <a:rPr dirty="0" spc="-10"/>
              <a:t>energy </a:t>
            </a:r>
            <a:r>
              <a:rPr dirty="0"/>
              <a:t>levels:</a:t>
            </a:r>
            <a:r>
              <a:rPr dirty="0" spc="165"/>
              <a:t>  </a:t>
            </a:r>
            <a:r>
              <a:rPr dirty="0"/>
              <a:t>every</a:t>
            </a:r>
            <a:r>
              <a:rPr dirty="0" spc="434"/>
              <a:t> </a:t>
            </a:r>
            <a:r>
              <a:rPr dirty="0"/>
              <a:t>microstate</a:t>
            </a:r>
            <a:r>
              <a:rPr dirty="0" spc="434"/>
              <a:t> </a:t>
            </a:r>
            <a:r>
              <a:rPr dirty="0"/>
              <a:t>has</a:t>
            </a:r>
            <a:r>
              <a:rPr dirty="0" spc="445"/>
              <a:t> </a:t>
            </a:r>
            <a:r>
              <a:rPr dirty="0"/>
              <a:t>energy</a:t>
            </a:r>
            <a:r>
              <a:rPr dirty="0" spc="425"/>
              <a:t> </a:t>
            </a:r>
            <a:r>
              <a:rPr dirty="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1</a:t>
            </a:r>
            <a:r>
              <a:rPr dirty="0" baseline="-13550" sz="3075" spc="52"/>
              <a:t>  </a:t>
            </a:r>
            <a:r>
              <a:rPr dirty="0" sz="2450"/>
              <a:t>or</a:t>
            </a:r>
            <a:r>
              <a:rPr dirty="0" sz="2450" spc="445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2</a:t>
            </a:r>
            <a:r>
              <a:rPr dirty="0" sz="2450" spc="130"/>
              <a:t>,</a:t>
            </a:r>
            <a:r>
              <a:rPr dirty="0" sz="2450" spc="500"/>
              <a:t> </a:t>
            </a:r>
            <a:r>
              <a:rPr dirty="0" sz="2450"/>
              <a:t>where</a:t>
            </a:r>
            <a:r>
              <a:rPr dirty="0" sz="2450" spc="440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2</a:t>
            </a:r>
            <a:r>
              <a:rPr dirty="0" baseline="-13550" sz="3075" spc="142"/>
              <a:t>  </a:t>
            </a:r>
            <a:r>
              <a:rPr dirty="0" sz="2450" spc="229" i="1">
                <a:latin typeface="Times New Roman"/>
                <a:cs typeface="Times New Roman"/>
              </a:rPr>
              <a:t>&gt;</a:t>
            </a:r>
            <a:r>
              <a:rPr dirty="0" sz="2450" spc="565" i="1">
                <a:latin typeface="Times New Roman"/>
                <a:cs typeface="Times New Roman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/>
              <a:t>1</a:t>
            </a:r>
            <a:r>
              <a:rPr dirty="0" sz="2450" spc="105"/>
              <a:t>. </a:t>
            </a:r>
            <a:r>
              <a:rPr dirty="0" sz="2450" spc="50"/>
              <a:t>Microstate</a:t>
            </a:r>
            <a:r>
              <a:rPr dirty="0" sz="2450" spc="204"/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/>
              <a:t>1</a:t>
            </a:r>
            <a:r>
              <a:rPr dirty="0" baseline="-13550" sz="3075" spc="562"/>
              <a:t> </a:t>
            </a:r>
            <a:r>
              <a:rPr dirty="0" sz="2450"/>
              <a:t>has</a:t>
            </a:r>
            <a:r>
              <a:rPr dirty="0" sz="2450" spc="215"/>
              <a:t> </a:t>
            </a:r>
            <a:r>
              <a:rPr dirty="0" sz="2450"/>
              <a:t>energy</a:t>
            </a:r>
            <a:r>
              <a:rPr dirty="0" sz="2450" spc="215"/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/>
              <a:t>1</a:t>
            </a:r>
            <a:r>
              <a:rPr dirty="0" sz="2450" spc="130"/>
              <a:t>,</a:t>
            </a:r>
            <a:r>
              <a:rPr dirty="0" sz="2450" spc="225"/>
              <a:t> </a:t>
            </a:r>
            <a:r>
              <a:rPr dirty="0" sz="2450" spc="55"/>
              <a:t>and</a:t>
            </a:r>
            <a:r>
              <a:rPr dirty="0" sz="2450" spc="215"/>
              <a:t> </a:t>
            </a:r>
            <a:r>
              <a:rPr dirty="0" sz="2450"/>
              <a:t>microstate</a:t>
            </a:r>
            <a:r>
              <a:rPr dirty="0" sz="2450" spc="215"/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/>
              <a:t>2</a:t>
            </a:r>
            <a:r>
              <a:rPr dirty="0" baseline="-13550" sz="3075" spc="562"/>
              <a:t> </a:t>
            </a:r>
            <a:r>
              <a:rPr dirty="0" sz="2450"/>
              <a:t>has</a:t>
            </a:r>
            <a:r>
              <a:rPr dirty="0" sz="2450" spc="215"/>
              <a:t> </a:t>
            </a:r>
            <a:r>
              <a:rPr dirty="0" sz="2450"/>
              <a:t>energy</a:t>
            </a:r>
            <a:r>
              <a:rPr dirty="0" sz="2450" spc="215"/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/>
              <a:t>2</a:t>
            </a:r>
            <a:r>
              <a:rPr dirty="0" sz="2450" spc="105"/>
              <a:t>. </a:t>
            </a:r>
            <a:r>
              <a:rPr dirty="0" sz="2450"/>
              <a:t>Which</a:t>
            </a:r>
            <a:r>
              <a:rPr dirty="0" sz="2450" spc="155"/>
              <a:t> </a:t>
            </a:r>
            <a:r>
              <a:rPr dirty="0" sz="2450"/>
              <a:t>of</a:t>
            </a:r>
            <a:r>
              <a:rPr dirty="0" sz="2450" spc="165"/>
              <a:t> </a:t>
            </a:r>
            <a:r>
              <a:rPr dirty="0" sz="2450"/>
              <a:t>the</a:t>
            </a:r>
            <a:r>
              <a:rPr dirty="0" sz="2450" spc="155"/>
              <a:t> </a:t>
            </a:r>
            <a:r>
              <a:rPr dirty="0" sz="2450"/>
              <a:t>following</a:t>
            </a:r>
            <a:r>
              <a:rPr dirty="0" sz="2450" spc="165"/>
              <a:t> </a:t>
            </a:r>
            <a:r>
              <a:rPr dirty="0" sz="2450"/>
              <a:t>is</a:t>
            </a:r>
            <a:r>
              <a:rPr dirty="0" sz="2450" spc="165"/>
              <a:t> </a:t>
            </a:r>
            <a:r>
              <a:rPr dirty="0" sz="2450"/>
              <a:t>definitely</a:t>
            </a:r>
            <a:r>
              <a:rPr dirty="0" sz="2450" spc="165"/>
              <a:t> </a:t>
            </a:r>
            <a:r>
              <a:rPr dirty="0" sz="2450" spc="80"/>
              <a:t>true?</a:t>
            </a:r>
            <a:r>
              <a:rPr dirty="0" sz="2450" spc="430"/>
              <a:t> </a:t>
            </a:r>
            <a:r>
              <a:rPr dirty="0" sz="2450"/>
              <a:t>(Choose</a:t>
            </a:r>
            <a:r>
              <a:rPr dirty="0" sz="2450" spc="160"/>
              <a:t> </a:t>
            </a:r>
            <a:r>
              <a:rPr dirty="0" sz="2450" spc="-10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929545"/>
            <a:ext cx="8375015" cy="33007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4815" marR="431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The probability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>
                <a:latin typeface="Garamond"/>
                <a:cs typeface="Garamond"/>
              </a:rPr>
              <a:t> in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40" i="1">
                <a:latin typeface="Times New Roman"/>
                <a:cs typeface="Times New Roman"/>
              </a:rPr>
              <a:t>M</a:t>
            </a:r>
            <a:r>
              <a:rPr dirty="0" baseline="-13550" sz="3075" spc="209">
                <a:latin typeface="Garamond"/>
                <a:cs typeface="Garamond"/>
              </a:rPr>
              <a:t>1</a:t>
            </a:r>
            <a:r>
              <a:rPr dirty="0" baseline="-13550" sz="3075" spc="247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10" i="1">
                <a:latin typeface="Times New Roman"/>
                <a:cs typeface="Times New Roman"/>
              </a:rPr>
              <a:t>M</a:t>
            </a:r>
            <a:r>
              <a:rPr dirty="0" baseline="-13550" sz="3075" spc="165">
                <a:latin typeface="Garamond"/>
                <a:cs typeface="Garamond"/>
              </a:rPr>
              <a:t>2</a:t>
            </a:r>
            <a:r>
              <a:rPr dirty="0" sz="2450" spc="11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24815" marR="831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 i="1">
                <a:latin typeface="Times New Roman"/>
                <a:cs typeface="Times New Roman"/>
              </a:rPr>
              <a:t>E</a:t>
            </a:r>
            <a:r>
              <a:rPr dirty="0" baseline="-13550" sz="3075" spc="195">
                <a:latin typeface="Garamond"/>
                <a:cs typeface="Garamond"/>
              </a:rPr>
              <a:t>1</a:t>
            </a:r>
            <a:r>
              <a:rPr dirty="0" baseline="-13550" sz="3075" spc="41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05" i="1">
                <a:latin typeface="Times New Roman"/>
                <a:cs typeface="Times New Roman"/>
              </a:rPr>
              <a:t>E</a:t>
            </a:r>
            <a:r>
              <a:rPr dirty="0" baseline="-13550" sz="3075" spc="157">
                <a:latin typeface="Garamond"/>
                <a:cs typeface="Garamond"/>
              </a:rPr>
              <a:t>2</a:t>
            </a:r>
            <a:r>
              <a:rPr dirty="0" sz="2450" spc="10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statements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statements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true.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45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65"/>
              <a:t>System</a:t>
            </a:r>
            <a:r>
              <a:rPr dirty="0" spc="220"/>
              <a:t> </a:t>
            </a:r>
            <a:r>
              <a:rPr dirty="0" spc="80"/>
              <a:t>S</a:t>
            </a:r>
            <a:r>
              <a:rPr dirty="0" spc="240"/>
              <a:t> </a:t>
            </a:r>
            <a:r>
              <a:rPr dirty="0"/>
              <a:t>has</a:t>
            </a:r>
            <a:r>
              <a:rPr dirty="0" spc="229"/>
              <a:t> </a:t>
            </a:r>
            <a:r>
              <a:rPr dirty="0" spc="65"/>
              <a:t>many</a:t>
            </a:r>
            <a:r>
              <a:rPr dirty="0" spc="229"/>
              <a:t> </a:t>
            </a:r>
            <a:r>
              <a:rPr dirty="0" spc="50"/>
              <a:t>particles.</a:t>
            </a:r>
            <a:r>
              <a:rPr dirty="0" spc="20"/>
              <a:t> 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 spc="55"/>
              <a:t>individual</a:t>
            </a:r>
            <a:r>
              <a:rPr dirty="0" spc="235"/>
              <a:t> </a:t>
            </a:r>
            <a:r>
              <a:rPr dirty="0" spc="50"/>
              <a:t>particle</a:t>
            </a:r>
            <a:r>
              <a:rPr dirty="0" spc="229"/>
              <a:t> </a:t>
            </a:r>
            <a:r>
              <a:rPr dirty="0"/>
              <a:t>obeys</a:t>
            </a:r>
            <a:r>
              <a:rPr dirty="0" spc="240"/>
              <a:t> 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434"/>
              <a:t> </a:t>
            </a:r>
            <a:r>
              <a:rPr dirty="0"/>
              <a:t>distribution,</a:t>
            </a:r>
            <a:r>
              <a:rPr dirty="0" spc="500"/>
              <a:t> </a:t>
            </a:r>
            <a:r>
              <a:rPr dirty="0" spc="50"/>
              <a:t>with</a:t>
            </a:r>
            <a:r>
              <a:rPr dirty="0" spc="434"/>
              <a:t> </a:t>
            </a:r>
            <a:r>
              <a:rPr dirty="0"/>
              <a:t>the</a:t>
            </a:r>
            <a:r>
              <a:rPr dirty="0" spc="434"/>
              <a:t> </a:t>
            </a:r>
            <a:r>
              <a:rPr dirty="0" spc="50"/>
              <a:t>rest</a:t>
            </a:r>
            <a:r>
              <a:rPr dirty="0" spc="440"/>
              <a:t> </a:t>
            </a:r>
            <a:r>
              <a:rPr dirty="0"/>
              <a:t>of</a:t>
            </a:r>
            <a:r>
              <a:rPr dirty="0" spc="434"/>
              <a:t> </a:t>
            </a:r>
            <a:r>
              <a:rPr dirty="0"/>
              <a:t>the</a:t>
            </a:r>
            <a:r>
              <a:rPr dirty="0" spc="434"/>
              <a:t> </a:t>
            </a:r>
            <a:r>
              <a:rPr dirty="0" spc="50"/>
              <a:t>system</a:t>
            </a:r>
            <a:r>
              <a:rPr dirty="0" spc="434"/>
              <a:t> </a:t>
            </a:r>
            <a:r>
              <a:rPr dirty="0" spc="55"/>
              <a:t>acting</a:t>
            </a:r>
            <a:r>
              <a:rPr dirty="0" spc="440"/>
              <a:t> </a:t>
            </a:r>
            <a:r>
              <a:rPr dirty="0" spc="65"/>
              <a:t>as</a:t>
            </a:r>
            <a:r>
              <a:rPr dirty="0" spc="434"/>
              <a:t> </a:t>
            </a:r>
            <a:r>
              <a:rPr dirty="0" spc="80"/>
              <a:t>a </a:t>
            </a:r>
            <a:r>
              <a:rPr dirty="0"/>
              <a:t>reservoir.</a:t>
            </a:r>
            <a:r>
              <a:rPr dirty="0" spc="185"/>
              <a:t>  </a:t>
            </a:r>
            <a:r>
              <a:rPr dirty="0"/>
              <a:t>Which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5"/>
              <a:t> </a:t>
            </a:r>
            <a:r>
              <a:rPr dirty="0" spc="50"/>
              <a:t>the</a:t>
            </a:r>
            <a:r>
              <a:rPr dirty="0" spc="350"/>
              <a:t> </a:t>
            </a:r>
            <a:r>
              <a:rPr dirty="0"/>
              <a:t>following</a:t>
            </a:r>
            <a:r>
              <a:rPr dirty="0" spc="345"/>
              <a:t> </a:t>
            </a:r>
            <a:r>
              <a:rPr dirty="0" spc="50"/>
              <a:t>best</a:t>
            </a:r>
            <a:r>
              <a:rPr dirty="0" spc="345"/>
              <a:t> </a:t>
            </a:r>
            <a:r>
              <a:rPr dirty="0"/>
              <a:t>describes</a:t>
            </a:r>
            <a:r>
              <a:rPr dirty="0" spc="34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behavior</a:t>
            </a:r>
            <a:r>
              <a:rPr dirty="0" spc="345"/>
              <a:t> </a:t>
            </a:r>
            <a:r>
              <a:rPr dirty="0" spc="-25"/>
              <a:t>of </a:t>
            </a:r>
            <a:r>
              <a:rPr dirty="0" spc="65"/>
              <a:t>System</a:t>
            </a:r>
            <a:r>
              <a:rPr dirty="0" spc="105"/>
              <a:t> </a:t>
            </a:r>
            <a:r>
              <a:rPr dirty="0" spc="80"/>
              <a:t>S</a:t>
            </a:r>
            <a:r>
              <a:rPr dirty="0" spc="120"/>
              <a:t> </a:t>
            </a:r>
            <a:r>
              <a:rPr dirty="0" spc="65"/>
              <a:t>as</a:t>
            </a:r>
            <a:r>
              <a:rPr dirty="0" spc="114"/>
              <a:t> </a:t>
            </a:r>
            <a:r>
              <a:rPr dirty="0"/>
              <a:t>you</a:t>
            </a:r>
            <a:r>
              <a:rPr dirty="0" spc="114"/>
              <a:t> </a:t>
            </a:r>
            <a:r>
              <a:rPr dirty="0"/>
              <a:t>lower</a:t>
            </a:r>
            <a:r>
              <a:rPr dirty="0" spc="114"/>
              <a:t> </a:t>
            </a:r>
            <a:r>
              <a:rPr dirty="0" spc="70"/>
              <a:t>its</a:t>
            </a:r>
            <a:r>
              <a:rPr dirty="0" spc="120"/>
              <a:t> </a:t>
            </a:r>
            <a:r>
              <a:rPr dirty="0" spc="55"/>
              <a:t>temperature?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826008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low-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high-energy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become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0"/>
              <a:t> </a:t>
            </a:r>
            <a:r>
              <a:rPr dirty="0"/>
              <a:t>generally</a:t>
            </a:r>
            <a:r>
              <a:rPr dirty="0" spc="125"/>
              <a:t> </a:t>
            </a:r>
            <a:r>
              <a:rPr dirty="0" spc="65"/>
              <a:t>true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5"/>
              <a:t> </a:t>
            </a:r>
            <a:r>
              <a:rPr dirty="0"/>
              <a:t>macroscopic</a:t>
            </a:r>
            <a:r>
              <a:rPr dirty="0" spc="125"/>
              <a:t> </a:t>
            </a:r>
            <a:r>
              <a:rPr dirty="0" spc="60"/>
              <a:t>system?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90702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microstate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corresponds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macrostates.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macrostate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corresponds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microstates.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65"/>
              <a:t>System</a:t>
            </a:r>
            <a:r>
              <a:rPr dirty="0" spc="220"/>
              <a:t> </a:t>
            </a:r>
            <a:r>
              <a:rPr dirty="0" spc="80"/>
              <a:t>S</a:t>
            </a:r>
            <a:r>
              <a:rPr dirty="0" spc="240"/>
              <a:t> </a:t>
            </a:r>
            <a:r>
              <a:rPr dirty="0"/>
              <a:t>has</a:t>
            </a:r>
            <a:r>
              <a:rPr dirty="0" spc="229"/>
              <a:t> </a:t>
            </a:r>
            <a:r>
              <a:rPr dirty="0" spc="65"/>
              <a:t>many</a:t>
            </a:r>
            <a:r>
              <a:rPr dirty="0" spc="229"/>
              <a:t> </a:t>
            </a:r>
            <a:r>
              <a:rPr dirty="0" spc="50"/>
              <a:t>particles.</a:t>
            </a:r>
            <a:r>
              <a:rPr dirty="0" spc="20"/>
              <a:t> 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 spc="55"/>
              <a:t>individual</a:t>
            </a:r>
            <a:r>
              <a:rPr dirty="0" spc="235"/>
              <a:t> </a:t>
            </a:r>
            <a:r>
              <a:rPr dirty="0" spc="50"/>
              <a:t>particle</a:t>
            </a:r>
            <a:r>
              <a:rPr dirty="0" spc="229"/>
              <a:t> </a:t>
            </a:r>
            <a:r>
              <a:rPr dirty="0"/>
              <a:t>obeys</a:t>
            </a:r>
            <a:r>
              <a:rPr dirty="0" spc="240"/>
              <a:t> 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434"/>
              <a:t> </a:t>
            </a:r>
            <a:r>
              <a:rPr dirty="0"/>
              <a:t>distribution,</a:t>
            </a:r>
            <a:r>
              <a:rPr dirty="0" spc="500"/>
              <a:t> </a:t>
            </a:r>
            <a:r>
              <a:rPr dirty="0" spc="50"/>
              <a:t>with</a:t>
            </a:r>
            <a:r>
              <a:rPr dirty="0" spc="434"/>
              <a:t> </a:t>
            </a:r>
            <a:r>
              <a:rPr dirty="0"/>
              <a:t>the</a:t>
            </a:r>
            <a:r>
              <a:rPr dirty="0" spc="434"/>
              <a:t> </a:t>
            </a:r>
            <a:r>
              <a:rPr dirty="0" spc="50"/>
              <a:t>rest</a:t>
            </a:r>
            <a:r>
              <a:rPr dirty="0" spc="440"/>
              <a:t> </a:t>
            </a:r>
            <a:r>
              <a:rPr dirty="0"/>
              <a:t>of</a:t>
            </a:r>
            <a:r>
              <a:rPr dirty="0" spc="434"/>
              <a:t> </a:t>
            </a:r>
            <a:r>
              <a:rPr dirty="0"/>
              <a:t>the</a:t>
            </a:r>
            <a:r>
              <a:rPr dirty="0" spc="434"/>
              <a:t> </a:t>
            </a:r>
            <a:r>
              <a:rPr dirty="0" spc="50"/>
              <a:t>system</a:t>
            </a:r>
            <a:r>
              <a:rPr dirty="0" spc="434"/>
              <a:t> </a:t>
            </a:r>
            <a:r>
              <a:rPr dirty="0" spc="55"/>
              <a:t>acting</a:t>
            </a:r>
            <a:r>
              <a:rPr dirty="0" spc="440"/>
              <a:t> </a:t>
            </a:r>
            <a:r>
              <a:rPr dirty="0" spc="65"/>
              <a:t>as</a:t>
            </a:r>
            <a:r>
              <a:rPr dirty="0" spc="434"/>
              <a:t> </a:t>
            </a:r>
            <a:r>
              <a:rPr dirty="0" spc="80"/>
              <a:t>a </a:t>
            </a:r>
            <a:r>
              <a:rPr dirty="0"/>
              <a:t>reservoir.</a:t>
            </a:r>
            <a:r>
              <a:rPr dirty="0" spc="185"/>
              <a:t>  </a:t>
            </a:r>
            <a:r>
              <a:rPr dirty="0"/>
              <a:t>Which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5"/>
              <a:t> </a:t>
            </a:r>
            <a:r>
              <a:rPr dirty="0" spc="50"/>
              <a:t>the</a:t>
            </a:r>
            <a:r>
              <a:rPr dirty="0" spc="350"/>
              <a:t> </a:t>
            </a:r>
            <a:r>
              <a:rPr dirty="0"/>
              <a:t>following</a:t>
            </a:r>
            <a:r>
              <a:rPr dirty="0" spc="345"/>
              <a:t> </a:t>
            </a:r>
            <a:r>
              <a:rPr dirty="0" spc="50"/>
              <a:t>best</a:t>
            </a:r>
            <a:r>
              <a:rPr dirty="0" spc="345"/>
              <a:t> </a:t>
            </a:r>
            <a:r>
              <a:rPr dirty="0"/>
              <a:t>describes</a:t>
            </a:r>
            <a:r>
              <a:rPr dirty="0" spc="34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behavior</a:t>
            </a:r>
            <a:r>
              <a:rPr dirty="0" spc="345"/>
              <a:t> </a:t>
            </a:r>
            <a:r>
              <a:rPr dirty="0" spc="-25"/>
              <a:t>of </a:t>
            </a:r>
            <a:r>
              <a:rPr dirty="0" spc="65"/>
              <a:t>System</a:t>
            </a:r>
            <a:r>
              <a:rPr dirty="0" spc="105"/>
              <a:t> </a:t>
            </a:r>
            <a:r>
              <a:rPr dirty="0" spc="80"/>
              <a:t>S</a:t>
            </a:r>
            <a:r>
              <a:rPr dirty="0" spc="120"/>
              <a:t> </a:t>
            </a:r>
            <a:r>
              <a:rPr dirty="0" spc="65"/>
              <a:t>as</a:t>
            </a:r>
            <a:r>
              <a:rPr dirty="0" spc="114"/>
              <a:t> </a:t>
            </a:r>
            <a:r>
              <a:rPr dirty="0"/>
              <a:t>you</a:t>
            </a:r>
            <a:r>
              <a:rPr dirty="0" spc="114"/>
              <a:t> </a:t>
            </a:r>
            <a:r>
              <a:rPr dirty="0"/>
              <a:t>lower</a:t>
            </a:r>
            <a:r>
              <a:rPr dirty="0" spc="114"/>
              <a:t> </a:t>
            </a:r>
            <a:r>
              <a:rPr dirty="0" spc="70"/>
              <a:t>its</a:t>
            </a:r>
            <a:r>
              <a:rPr dirty="0" spc="120"/>
              <a:t> </a:t>
            </a:r>
            <a:r>
              <a:rPr dirty="0" spc="55"/>
              <a:t>temperature?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8267065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low-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high-energy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become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88970" algn="l"/>
                <a:tab pos="3898900" algn="l"/>
              </a:tabLst>
            </a:pPr>
            <a:r>
              <a:rPr dirty="0" spc="65"/>
              <a:t>System</a:t>
            </a:r>
            <a:r>
              <a:rPr dirty="0" spc="245"/>
              <a:t> </a:t>
            </a:r>
            <a:r>
              <a:rPr dirty="0" spc="80"/>
              <a:t>S</a:t>
            </a:r>
            <a:r>
              <a:rPr dirty="0" spc="250"/>
              <a:t> </a:t>
            </a:r>
            <a:r>
              <a:rPr dirty="0"/>
              <a:t>has</a:t>
            </a:r>
            <a:r>
              <a:rPr dirty="0" spc="240"/>
              <a:t> </a:t>
            </a:r>
            <a:r>
              <a:rPr dirty="0" spc="65"/>
              <a:t>many</a:t>
            </a:r>
            <a:r>
              <a:rPr dirty="0" spc="245"/>
              <a:t> </a:t>
            </a:r>
            <a:r>
              <a:rPr dirty="0" spc="40"/>
              <a:t>particles.</a:t>
            </a:r>
            <a:r>
              <a:rPr dirty="0"/>
              <a:t>	Each</a:t>
            </a:r>
            <a:r>
              <a:rPr dirty="0" spc="235"/>
              <a:t> </a:t>
            </a:r>
            <a:r>
              <a:rPr dirty="0" spc="55"/>
              <a:t>individual</a:t>
            </a:r>
            <a:r>
              <a:rPr dirty="0" spc="235"/>
              <a:t> </a:t>
            </a:r>
            <a:r>
              <a:rPr dirty="0" spc="50"/>
              <a:t>particle</a:t>
            </a:r>
            <a:r>
              <a:rPr dirty="0" spc="225"/>
              <a:t> </a:t>
            </a:r>
            <a:r>
              <a:rPr dirty="0"/>
              <a:t>obeys</a:t>
            </a:r>
            <a:r>
              <a:rPr dirty="0" spc="235"/>
              <a:t> 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10"/>
              <a:t>  </a:t>
            </a:r>
            <a:r>
              <a:rPr dirty="0" spc="-10"/>
              <a:t>distribution,</a:t>
            </a:r>
            <a:r>
              <a:rPr dirty="0"/>
              <a:t>	</a:t>
            </a:r>
            <a:r>
              <a:rPr dirty="0" spc="50"/>
              <a:t>with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 spc="50"/>
              <a:t>rest</a:t>
            </a:r>
            <a:r>
              <a:rPr dirty="0" spc="350"/>
              <a:t> </a:t>
            </a:r>
            <a:r>
              <a:rPr dirty="0"/>
              <a:t>of</a:t>
            </a:r>
            <a:r>
              <a:rPr dirty="0" spc="350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 spc="50"/>
              <a:t>system</a:t>
            </a:r>
            <a:r>
              <a:rPr dirty="0" spc="350"/>
              <a:t> </a:t>
            </a:r>
            <a:r>
              <a:rPr dirty="0" spc="55"/>
              <a:t>acting</a:t>
            </a:r>
            <a:r>
              <a:rPr dirty="0" spc="355"/>
              <a:t> </a:t>
            </a:r>
            <a:r>
              <a:rPr dirty="0" spc="65"/>
              <a:t>as</a:t>
            </a:r>
            <a:r>
              <a:rPr dirty="0" spc="350"/>
              <a:t> </a:t>
            </a:r>
            <a:r>
              <a:rPr dirty="0" spc="80"/>
              <a:t>a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967952"/>
            <a:ext cx="8260080" cy="40220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5875" marR="5080">
              <a:lnSpc>
                <a:spcPct val="101699"/>
              </a:lnSpc>
              <a:spcBef>
                <a:spcPts val="75"/>
              </a:spcBef>
              <a:tabLst>
                <a:tab pos="1364615" algn="l"/>
                <a:tab pos="1939289" algn="l"/>
              </a:tabLst>
            </a:pPr>
            <a:r>
              <a:rPr dirty="0" sz="2450" spc="-10">
                <a:latin typeface="Garamond"/>
                <a:cs typeface="Garamond"/>
              </a:rPr>
              <a:t>reservoir.</a:t>
            </a:r>
            <a:r>
              <a:rPr dirty="0" sz="2450">
                <a:latin typeface="Garamond"/>
                <a:cs typeface="Garamond"/>
              </a:rPr>
              <a:t>	Which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best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behavior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65">
                <a:latin typeface="Garamond"/>
                <a:cs typeface="Garamond"/>
              </a:rPr>
              <a:t>System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T	</a:t>
            </a:r>
            <a:r>
              <a:rPr dirty="0" sz="2450" spc="160">
                <a:latin typeface="Lucida Sans Unicode"/>
                <a:cs typeface="Lucida Sans Unicode"/>
              </a:rPr>
              <a:t>→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140">
                <a:latin typeface="Lucida Sans Unicode"/>
                <a:cs typeface="Lucida Sans Unicode"/>
              </a:rPr>
              <a:t>∞</a:t>
            </a:r>
            <a:r>
              <a:rPr dirty="0" sz="2450" spc="140">
                <a:latin typeface="Garamond"/>
                <a:cs typeface="Garamond"/>
              </a:rPr>
              <a:t>?</a:t>
            </a:r>
            <a:endParaRPr sz="2450">
              <a:latin typeface="Garamond"/>
              <a:cs typeface="Garamond"/>
            </a:endParaRPr>
          </a:p>
          <a:p>
            <a:pPr marL="386715" marR="571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approaches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lowest-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86715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highest-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become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88970" algn="l"/>
                <a:tab pos="3898900" algn="l"/>
              </a:tabLst>
            </a:pPr>
            <a:r>
              <a:rPr dirty="0" spc="65"/>
              <a:t>System</a:t>
            </a:r>
            <a:r>
              <a:rPr dirty="0" spc="245"/>
              <a:t> </a:t>
            </a:r>
            <a:r>
              <a:rPr dirty="0" spc="80"/>
              <a:t>S</a:t>
            </a:r>
            <a:r>
              <a:rPr dirty="0" spc="250"/>
              <a:t> </a:t>
            </a:r>
            <a:r>
              <a:rPr dirty="0"/>
              <a:t>has</a:t>
            </a:r>
            <a:r>
              <a:rPr dirty="0" spc="240"/>
              <a:t> </a:t>
            </a:r>
            <a:r>
              <a:rPr dirty="0" spc="65"/>
              <a:t>many</a:t>
            </a:r>
            <a:r>
              <a:rPr dirty="0" spc="245"/>
              <a:t> </a:t>
            </a:r>
            <a:r>
              <a:rPr dirty="0" spc="40"/>
              <a:t>particles.</a:t>
            </a:r>
            <a:r>
              <a:rPr dirty="0"/>
              <a:t>	Each</a:t>
            </a:r>
            <a:r>
              <a:rPr dirty="0" spc="235"/>
              <a:t> </a:t>
            </a:r>
            <a:r>
              <a:rPr dirty="0" spc="55"/>
              <a:t>individual</a:t>
            </a:r>
            <a:r>
              <a:rPr dirty="0" spc="235"/>
              <a:t> </a:t>
            </a:r>
            <a:r>
              <a:rPr dirty="0" spc="50"/>
              <a:t>particle</a:t>
            </a:r>
            <a:r>
              <a:rPr dirty="0" spc="225"/>
              <a:t> </a:t>
            </a:r>
            <a:r>
              <a:rPr dirty="0"/>
              <a:t>obeys</a:t>
            </a:r>
            <a:r>
              <a:rPr dirty="0" spc="235"/>
              <a:t> 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10"/>
              <a:t>  </a:t>
            </a:r>
            <a:r>
              <a:rPr dirty="0" spc="-10"/>
              <a:t>distribution,</a:t>
            </a:r>
            <a:r>
              <a:rPr dirty="0"/>
              <a:t>	</a:t>
            </a:r>
            <a:r>
              <a:rPr dirty="0" spc="50"/>
              <a:t>with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 spc="50"/>
              <a:t>rest</a:t>
            </a:r>
            <a:r>
              <a:rPr dirty="0" spc="350"/>
              <a:t> </a:t>
            </a:r>
            <a:r>
              <a:rPr dirty="0"/>
              <a:t>of</a:t>
            </a:r>
            <a:r>
              <a:rPr dirty="0" spc="350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 spc="50"/>
              <a:t>system</a:t>
            </a:r>
            <a:r>
              <a:rPr dirty="0" spc="350"/>
              <a:t> </a:t>
            </a:r>
            <a:r>
              <a:rPr dirty="0" spc="55"/>
              <a:t>acting</a:t>
            </a:r>
            <a:r>
              <a:rPr dirty="0" spc="355"/>
              <a:t> </a:t>
            </a:r>
            <a:r>
              <a:rPr dirty="0" spc="65"/>
              <a:t>as</a:t>
            </a:r>
            <a:r>
              <a:rPr dirty="0" spc="350"/>
              <a:t> </a:t>
            </a:r>
            <a:r>
              <a:rPr dirty="0" spc="80"/>
              <a:t>a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967952"/>
            <a:ext cx="8267065" cy="46418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>
              <a:lnSpc>
                <a:spcPct val="101699"/>
              </a:lnSpc>
              <a:spcBef>
                <a:spcPts val="75"/>
              </a:spcBef>
              <a:tabLst>
                <a:tab pos="1371600" algn="l"/>
                <a:tab pos="1946910" algn="l"/>
              </a:tabLst>
            </a:pPr>
            <a:r>
              <a:rPr dirty="0" sz="2450" spc="-10">
                <a:latin typeface="Garamond"/>
                <a:cs typeface="Garamond"/>
              </a:rPr>
              <a:t>reservoir.</a:t>
            </a:r>
            <a:r>
              <a:rPr dirty="0" sz="2450">
                <a:latin typeface="Garamond"/>
                <a:cs typeface="Garamond"/>
              </a:rPr>
              <a:t>	Which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best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describes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behavior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65">
                <a:latin typeface="Garamond"/>
                <a:cs typeface="Garamond"/>
              </a:rPr>
              <a:t>System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T	</a:t>
            </a:r>
            <a:r>
              <a:rPr dirty="0" sz="2450" spc="160">
                <a:latin typeface="Lucida Sans Unicode"/>
                <a:cs typeface="Lucida Sans Unicode"/>
              </a:rPr>
              <a:t>→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140">
                <a:latin typeface="Lucida Sans Unicode"/>
                <a:cs typeface="Lucida Sans Unicode"/>
              </a:rPr>
              <a:t>∞</a:t>
            </a:r>
            <a:r>
              <a:rPr dirty="0" sz="2450" spc="140">
                <a:latin typeface="Garamond"/>
                <a:cs typeface="Garamond"/>
              </a:rPr>
              <a:t>?</a:t>
            </a:r>
            <a:endParaRPr sz="2450">
              <a:latin typeface="Garamond"/>
              <a:cs typeface="Garamond"/>
            </a:endParaRPr>
          </a:p>
          <a:p>
            <a:pPr marL="393700" marR="571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approaches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lowest-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highest-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become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Changing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states.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95"/>
              <a:t> </a:t>
            </a:r>
            <a:r>
              <a:rPr dirty="0"/>
              <a:t>hydrogen</a:t>
            </a:r>
            <a:r>
              <a:rPr dirty="0" spc="305"/>
              <a:t> </a:t>
            </a:r>
            <a:r>
              <a:rPr dirty="0"/>
              <a:t>atom</a:t>
            </a:r>
            <a:r>
              <a:rPr dirty="0" spc="305"/>
              <a:t> </a:t>
            </a:r>
            <a:r>
              <a:rPr dirty="0"/>
              <a:t>has</a:t>
            </a:r>
            <a:r>
              <a:rPr dirty="0" spc="305"/>
              <a:t> </a:t>
            </a:r>
            <a:r>
              <a:rPr dirty="0"/>
              <a:t>two</a:t>
            </a:r>
            <a:r>
              <a:rPr dirty="0" spc="305"/>
              <a:t> </a:t>
            </a:r>
            <a:r>
              <a:rPr dirty="0"/>
              <a:t>ground</a:t>
            </a:r>
            <a:r>
              <a:rPr dirty="0" spc="310"/>
              <a:t> </a:t>
            </a:r>
            <a:r>
              <a:rPr dirty="0" spc="65"/>
              <a:t>states</a:t>
            </a:r>
            <a:r>
              <a:rPr dirty="0" spc="305"/>
              <a:t> </a:t>
            </a:r>
            <a:r>
              <a:rPr dirty="0"/>
              <a:t>(one</a:t>
            </a:r>
            <a:r>
              <a:rPr dirty="0" spc="305"/>
              <a:t> </a:t>
            </a:r>
            <a:r>
              <a:rPr dirty="0" spc="60"/>
              <a:t>with</a:t>
            </a:r>
            <a:r>
              <a:rPr dirty="0" spc="305"/>
              <a:t> </a:t>
            </a:r>
            <a:r>
              <a:rPr dirty="0"/>
              <a:t>each</a:t>
            </a:r>
            <a:r>
              <a:rPr dirty="0" spc="305"/>
              <a:t> </a:t>
            </a:r>
            <a:r>
              <a:rPr dirty="0" spc="-10"/>
              <a:t>possible </a:t>
            </a:r>
            <a:r>
              <a:rPr dirty="0"/>
              <a:t>electron</a:t>
            </a:r>
            <a:r>
              <a:rPr dirty="0" spc="275"/>
              <a:t> </a:t>
            </a:r>
            <a:r>
              <a:rPr dirty="0"/>
              <a:t>spin)</a:t>
            </a:r>
            <a:r>
              <a:rPr dirty="0" spc="280"/>
              <a:t> </a:t>
            </a:r>
            <a:r>
              <a:rPr dirty="0" spc="55"/>
              <a:t>and</a:t>
            </a:r>
            <a:r>
              <a:rPr dirty="0" spc="285"/>
              <a:t> </a:t>
            </a:r>
            <a:r>
              <a:rPr dirty="0"/>
              <a:t>eight</a:t>
            </a:r>
            <a:r>
              <a:rPr dirty="0" spc="275"/>
              <a:t> </a:t>
            </a:r>
            <a:r>
              <a:rPr dirty="0"/>
              <a:t>first</a:t>
            </a:r>
            <a:r>
              <a:rPr dirty="0" spc="280"/>
              <a:t> </a:t>
            </a:r>
            <a:r>
              <a:rPr dirty="0"/>
              <a:t>excited</a:t>
            </a:r>
            <a:r>
              <a:rPr dirty="0" spc="280"/>
              <a:t> </a:t>
            </a:r>
            <a:r>
              <a:rPr dirty="0" spc="70"/>
              <a:t>states.</a:t>
            </a:r>
            <a:r>
              <a:rPr dirty="0" spc="25"/>
              <a:t>  </a:t>
            </a:r>
            <a:r>
              <a:rPr dirty="0"/>
              <a:t>Consider</a:t>
            </a:r>
            <a:r>
              <a:rPr dirty="0" spc="280"/>
              <a:t> </a:t>
            </a:r>
            <a:r>
              <a:rPr dirty="0" spc="130"/>
              <a:t>a</a:t>
            </a:r>
            <a:r>
              <a:rPr dirty="0" spc="280"/>
              <a:t> </a:t>
            </a:r>
            <a:r>
              <a:rPr dirty="0" spc="-10"/>
              <a:t>hydrogen </a:t>
            </a:r>
            <a:r>
              <a:rPr dirty="0"/>
              <a:t>atom</a:t>
            </a:r>
            <a:r>
              <a:rPr dirty="0" spc="175"/>
              <a:t> </a:t>
            </a:r>
            <a:r>
              <a:rPr dirty="0"/>
              <a:t>floating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 spc="130"/>
              <a:t>a</a:t>
            </a:r>
            <a:r>
              <a:rPr dirty="0" spc="175"/>
              <a:t> </a:t>
            </a:r>
            <a:r>
              <a:rPr dirty="0"/>
              <a:t>room</a:t>
            </a:r>
            <a:r>
              <a:rPr dirty="0" spc="175"/>
              <a:t> </a:t>
            </a:r>
            <a:r>
              <a:rPr dirty="0"/>
              <a:t>full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other</a:t>
            </a:r>
            <a:r>
              <a:rPr dirty="0" spc="175"/>
              <a:t> </a:t>
            </a:r>
            <a:r>
              <a:rPr dirty="0"/>
              <a:t>hydrogen</a:t>
            </a:r>
            <a:r>
              <a:rPr dirty="0" spc="175"/>
              <a:t> </a:t>
            </a:r>
            <a:r>
              <a:rPr dirty="0"/>
              <a:t>gas</a:t>
            </a:r>
            <a:r>
              <a:rPr dirty="0" spc="180"/>
              <a:t> </a:t>
            </a:r>
            <a:r>
              <a:rPr dirty="0" spc="145"/>
              <a:t>(a</a:t>
            </a:r>
            <a:r>
              <a:rPr dirty="0" spc="175"/>
              <a:t> </a:t>
            </a:r>
            <a:r>
              <a:rPr dirty="0" spc="-10"/>
              <a:t>reservoir).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567176"/>
            <a:ext cx="8182609" cy="2048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8610" marR="5080" indent="-29654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states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occur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states?</a:t>
            </a:r>
            <a:endParaRPr sz="2450">
              <a:latin typeface="Garamond"/>
              <a:cs typeface="Garamond"/>
            </a:endParaRPr>
          </a:p>
          <a:p>
            <a:pPr algn="just" marL="308610" marR="5080" indent="-296545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for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state?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95"/>
              <a:t> </a:t>
            </a:r>
            <a:r>
              <a:rPr dirty="0"/>
              <a:t>hydrogen</a:t>
            </a:r>
            <a:r>
              <a:rPr dirty="0" spc="305"/>
              <a:t> </a:t>
            </a:r>
            <a:r>
              <a:rPr dirty="0"/>
              <a:t>atom</a:t>
            </a:r>
            <a:r>
              <a:rPr dirty="0" spc="305"/>
              <a:t> </a:t>
            </a:r>
            <a:r>
              <a:rPr dirty="0"/>
              <a:t>has</a:t>
            </a:r>
            <a:r>
              <a:rPr dirty="0" spc="305"/>
              <a:t> </a:t>
            </a:r>
            <a:r>
              <a:rPr dirty="0"/>
              <a:t>two</a:t>
            </a:r>
            <a:r>
              <a:rPr dirty="0" spc="305"/>
              <a:t> </a:t>
            </a:r>
            <a:r>
              <a:rPr dirty="0"/>
              <a:t>ground</a:t>
            </a:r>
            <a:r>
              <a:rPr dirty="0" spc="310"/>
              <a:t> </a:t>
            </a:r>
            <a:r>
              <a:rPr dirty="0" spc="65"/>
              <a:t>states</a:t>
            </a:r>
            <a:r>
              <a:rPr dirty="0" spc="305"/>
              <a:t> </a:t>
            </a:r>
            <a:r>
              <a:rPr dirty="0"/>
              <a:t>(one</a:t>
            </a:r>
            <a:r>
              <a:rPr dirty="0" spc="305"/>
              <a:t> </a:t>
            </a:r>
            <a:r>
              <a:rPr dirty="0" spc="60"/>
              <a:t>with</a:t>
            </a:r>
            <a:r>
              <a:rPr dirty="0" spc="305"/>
              <a:t> </a:t>
            </a:r>
            <a:r>
              <a:rPr dirty="0"/>
              <a:t>each</a:t>
            </a:r>
            <a:r>
              <a:rPr dirty="0" spc="305"/>
              <a:t> </a:t>
            </a:r>
            <a:r>
              <a:rPr dirty="0" spc="-10"/>
              <a:t>possible </a:t>
            </a:r>
            <a:r>
              <a:rPr dirty="0"/>
              <a:t>electron</a:t>
            </a:r>
            <a:r>
              <a:rPr dirty="0" spc="275"/>
              <a:t> </a:t>
            </a:r>
            <a:r>
              <a:rPr dirty="0"/>
              <a:t>spin)</a:t>
            </a:r>
            <a:r>
              <a:rPr dirty="0" spc="280"/>
              <a:t> </a:t>
            </a:r>
            <a:r>
              <a:rPr dirty="0" spc="55"/>
              <a:t>and</a:t>
            </a:r>
            <a:r>
              <a:rPr dirty="0" spc="285"/>
              <a:t> </a:t>
            </a:r>
            <a:r>
              <a:rPr dirty="0"/>
              <a:t>eight</a:t>
            </a:r>
            <a:r>
              <a:rPr dirty="0" spc="275"/>
              <a:t> </a:t>
            </a:r>
            <a:r>
              <a:rPr dirty="0"/>
              <a:t>first</a:t>
            </a:r>
            <a:r>
              <a:rPr dirty="0" spc="280"/>
              <a:t> </a:t>
            </a:r>
            <a:r>
              <a:rPr dirty="0"/>
              <a:t>excited</a:t>
            </a:r>
            <a:r>
              <a:rPr dirty="0" spc="280"/>
              <a:t> </a:t>
            </a:r>
            <a:r>
              <a:rPr dirty="0" spc="70"/>
              <a:t>states.</a:t>
            </a:r>
            <a:r>
              <a:rPr dirty="0" spc="25"/>
              <a:t>  </a:t>
            </a:r>
            <a:r>
              <a:rPr dirty="0"/>
              <a:t>Consider</a:t>
            </a:r>
            <a:r>
              <a:rPr dirty="0" spc="280"/>
              <a:t> </a:t>
            </a:r>
            <a:r>
              <a:rPr dirty="0" spc="130"/>
              <a:t>a</a:t>
            </a:r>
            <a:r>
              <a:rPr dirty="0" spc="280"/>
              <a:t> </a:t>
            </a:r>
            <a:r>
              <a:rPr dirty="0" spc="-10"/>
              <a:t>hydrogen </a:t>
            </a:r>
            <a:r>
              <a:rPr dirty="0"/>
              <a:t>atom</a:t>
            </a:r>
            <a:r>
              <a:rPr dirty="0" spc="175"/>
              <a:t> </a:t>
            </a:r>
            <a:r>
              <a:rPr dirty="0"/>
              <a:t>floating</a:t>
            </a:r>
            <a:r>
              <a:rPr dirty="0" spc="180"/>
              <a:t>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 spc="130"/>
              <a:t>a</a:t>
            </a:r>
            <a:r>
              <a:rPr dirty="0" spc="175"/>
              <a:t> </a:t>
            </a:r>
            <a:r>
              <a:rPr dirty="0"/>
              <a:t>room</a:t>
            </a:r>
            <a:r>
              <a:rPr dirty="0" spc="175"/>
              <a:t> </a:t>
            </a:r>
            <a:r>
              <a:rPr dirty="0"/>
              <a:t>full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other</a:t>
            </a:r>
            <a:r>
              <a:rPr dirty="0" spc="175"/>
              <a:t> </a:t>
            </a:r>
            <a:r>
              <a:rPr dirty="0"/>
              <a:t>hydrogen</a:t>
            </a:r>
            <a:r>
              <a:rPr dirty="0" spc="175"/>
              <a:t> </a:t>
            </a:r>
            <a:r>
              <a:rPr dirty="0"/>
              <a:t>gas</a:t>
            </a:r>
            <a:r>
              <a:rPr dirty="0" spc="180"/>
              <a:t> </a:t>
            </a:r>
            <a:r>
              <a:rPr dirty="0" spc="145"/>
              <a:t>(a</a:t>
            </a:r>
            <a:r>
              <a:rPr dirty="0" spc="175"/>
              <a:t> </a:t>
            </a:r>
            <a:r>
              <a:rPr dirty="0" spc="-10"/>
              <a:t>reservoir).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567176"/>
            <a:ext cx="8182609" cy="32505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8610" marR="5080" indent="-296545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states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occur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states?</a:t>
            </a:r>
            <a:endParaRPr sz="2450">
              <a:latin typeface="Garamond"/>
              <a:cs typeface="Garamond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Garamond"/>
                <a:cs typeface="Garamond"/>
              </a:rPr>
              <a:t>No</a:t>
            </a:r>
            <a:endParaRPr sz="2450">
              <a:latin typeface="Garamond"/>
              <a:cs typeface="Garamond"/>
            </a:endParaRPr>
          </a:p>
          <a:p>
            <a:pPr algn="just" marL="308610" marR="5080" indent="-296545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for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state?</a:t>
            </a:r>
            <a:endParaRPr sz="2450">
              <a:latin typeface="Garamond"/>
              <a:cs typeface="Garamond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25">
                <a:latin typeface="Garamond"/>
                <a:cs typeface="Garamond"/>
              </a:rPr>
              <a:t>Yes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3955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water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water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sitting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-140" i="1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 </a:t>
            </a:r>
            <a:r>
              <a:rPr dirty="0" sz="1400" spc="10">
                <a:latin typeface="Times New Roman"/>
                <a:cs typeface="Times New Roman"/>
              </a:rPr>
              <a:t>Which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following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describes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microstates?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(Choose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algn="just" marL="384175" marR="5080" indent="-257810">
              <a:lnSpc>
                <a:spcPct val="106700"/>
              </a:lnSpc>
              <a:spcBef>
                <a:spcPts val="1595"/>
              </a:spcBef>
              <a:buAutoNum type="alphaUcPeriod"/>
              <a:tabLst>
                <a:tab pos="384175" algn="l"/>
              </a:tabLst>
            </a:pP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contact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reservoir,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Boltzmann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distribution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corresponding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microstates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glass.</a:t>
            </a:r>
            <a:endParaRPr sz="1400">
              <a:latin typeface="Times New Roman"/>
              <a:cs typeface="Times New Roman"/>
            </a:endParaRPr>
          </a:p>
          <a:p>
            <a:pPr algn="just" marL="382905" marR="5080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8417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probability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for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glass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more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highly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weighted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towards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high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energy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than </a:t>
            </a:r>
            <a:r>
              <a:rPr dirty="0" sz="1400" spc="75">
                <a:latin typeface="Times New Roman"/>
                <a:cs typeface="Times New Roman"/>
              </a:rPr>
              <a:t>	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cold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thus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indicating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don’t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obey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 spc="45">
                <a:latin typeface="Times New Roman"/>
                <a:cs typeface="Times New Roman"/>
              </a:rPr>
              <a:t>	</a:t>
            </a:r>
            <a:r>
              <a:rPr dirty="0" sz="1400" spc="50">
                <a:latin typeface="Times New Roman"/>
                <a:cs typeface="Times New Roman"/>
              </a:rPr>
              <a:t>Boltzmann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-135" i="1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384175" marR="635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probability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hotter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tells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randomly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landed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microstate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cold </a:t>
            </a:r>
            <a:r>
              <a:rPr dirty="0" sz="1400" spc="-10">
                <a:latin typeface="Times New Roman"/>
                <a:cs typeface="Times New Roman"/>
              </a:rPr>
              <a:t>glass.</a:t>
            </a:r>
            <a:endParaRPr sz="1400">
              <a:latin typeface="Times New Roman"/>
              <a:cs typeface="Times New Roman"/>
            </a:endParaRPr>
          </a:p>
          <a:p>
            <a:pPr algn="just" marL="384175" marR="8255" indent="-260350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meaningless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talk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until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reached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equilibrium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surroundings.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45" y="878291"/>
            <a:ext cx="8267065" cy="4424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  <a:tabLst>
                <a:tab pos="53174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23495" marR="571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water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water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sitting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-140" i="1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 </a:t>
            </a:r>
            <a:r>
              <a:rPr dirty="0" sz="1400" spc="10">
                <a:latin typeface="Times New Roman"/>
                <a:cs typeface="Times New Roman"/>
              </a:rPr>
              <a:t>Which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following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describes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microstates?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(Choose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algn="just" marL="394970" marR="5080" indent="-257810">
              <a:lnSpc>
                <a:spcPct val="106700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contact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reservoir,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Boltzmann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distribution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corresponding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microstates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glass.</a:t>
            </a:r>
            <a:endParaRPr sz="1400">
              <a:latin typeface="Times New Roman"/>
              <a:cs typeface="Times New Roman"/>
            </a:endParaRPr>
          </a:p>
          <a:p>
            <a:pPr algn="just" marL="393700" marR="5080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probability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for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glass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more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highly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weighted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towards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high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energy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than </a:t>
            </a:r>
            <a:r>
              <a:rPr dirty="0" sz="1400" spc="75">
                <a:latin typeface="Times New Roman"/>
                <a:cs typeface="Times New Roman"/>
              </a:rPr>
              <a:t>	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cold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thus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indicating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or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don’t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obey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 spc="45">
                <a:latin typeface="Times New Roman"/>
                <a:cs typeface="Times New Roman"/>
              </a:rPr>
              <a:t>	</a:t>
            </a:r>
            <a:r>
              <a:rPr dirty="0" sz="1400" spc="50">
                <a:latin typeface="Times New Roman"/>
                <a:cs typeface="Times New Roman"/>
              </a:rPr>
              <a:t>Boltzmann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-135" i="1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394970" marR="635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probability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hotter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tells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hot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glass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randomly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landed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microstate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cold </a:t>
            </a:r>
            <a:r>
              <a:rPr dirty="0" sz="1400" spc="-10">
                <a:latin typeface="Times New Roman"/>
                <a:cs typeface="Times New Roman"/>
              </a:rPr>
              <a:t>glass.</a:t>
            </a:r>
            <a:endParaRPr sz="1400">
              <a:latin typeface="Times New Roman"/>
              <a:cs typeface="Times New Roman"/>
            </a:endParaRPr>
          </a:p>
          <a:p>
            <a:pPr algn="just" marL="394970" marR="8255" indent="-260350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meaningless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talk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probabilities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until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glasses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reached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equilibrium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surroundings.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5"/>
              <a:t> </a:t>
            </a:r>
            <a:r>
              <a:rPr dirty="0" spc="65"/>
              <a:t>paramagnet</a:t>
            </a:r>
            <a:r>
              <a:rPr dirty="0" spc="35"/>
              <a:t> </a:t>
            </a:r>
            <a:r>
              <a:rPr dirty="0"/>
              <a:t>consists</a:t>
            </a:r>
            <a:r>
              <a:rPr dirty="0" spc="40"/>
              <a:t> </a:t>
            </a:r>
            <a:r>
              <a:rPr dirty="0" spc="-55"/>
              <a:t>of</a:t>
            </a:r>
            <a:r>
              <a:rPr dirty="0" spc="50"/>
              <a:t> </a:t>
            </a:r>
            <a:r>
              <a:rPr dirty="0" spc="290" i="1">
                <a:latin typeface="Times New Roman"/>
                <a:cs typeface="Times New Roman"/>
              </a:rPr>
              <a:t>N</a:t>
            </a:r>
            <a:r>
              <a:rPr dirty="0" spc="315" i="1">
                <a:latin typeface="Times New Roman"/>
                <a:cs typeface="Times New Roman"/>
              </a:rPr>
              <a:t> </a:t>
            </a:r>
            <a:r>
              <a:rPr dirty="0"/>
              <a:t>atoms,</a:t>
            </a:r>
            <a:r>
              <a:rPr dirty="0" spc="60"/>
              <a:t> </a:t>
            </a:r>
            <a:r>
              <a:rPr dirty="0"/>
              <a:t>each</a:t>
            </a:r>
            <a:r>
              <a:rPr dirty="0" spc="35"/>
              <a:t> </a:t>
            </a:r>
            <a:r>
              <a:rPr dirty="0" spc="-75"/>
              <a:t>of</a:t>
            </a:r>
            <a:r>
              <a:rPr dirty="0" spc="40"/>
              <a:t> </a:t>
            </a:r>
            <a:r>
              <a:rPr dirty="0"/>
              <a:t>which</a:t>
            </a:r>
            <a:r>
              <a:rPr dirty="0" spc="35"/>
              <a:t> </a:t>
            </a:r>
            <a:r>
              <a:rPr dirty="0"/>
              <a:t>can</a:t>
            </a:r>
            <a:r>
              <a:rPr dirty="0" spc="40"/>
              <a:t> </a:t>
            </a:r>
            <a:r>
              <a:rPr dirty="0"/>
              <a:t>have</a:t>
            </a:r>
            <a:r>
              <a:rPr dirty="0" spc="35"/>
              <a:t> </a:t>
            </a:r>
            <a:r>
              <a:rPr dirty="0" spc="-10"/>
              <a:t>energy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3385337" y="1872532"/>
            <a:ext cx="73660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i="1">
                <a:latin typeface="Times New Roman"/>
                <a:cs typeface="Times New Roman"/>
              </a:rPr>
              <a:t>T</a:t>
            </a:r>
            <a:r>
              <a:rPr dirty="0" sz="2050" spc="-185" i="1">
                <a:latin typeface="Times New Roman"/>
                <a:cs typeface="Times New Roman"/>
              </a:rPr>
              <a:t> </a:t>
            </a:r>
            <a:r>
              <a:rPr dirty="0" sz="2050" spc="105">
                <a:latin typeface="Lucida Sans Unicode"/>
                <a:cs typeface="Lucida Sans Unicode"/>
              </a:rPr>
              <a:t>→∞</a:t>
            </a:r>
            <a:endParaRPr sz="2050">
              <a:latin typeface="Lucida Sans Unicode"/>
              <a:cs typeface="Lucida Sans Unicod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588374"/>
            <a:ext cx="825563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61720" algn="l"/>
                <a:tab pos="2834005" algn="l"/>
                <a:tab pos="3390265" algn="l"/>
                <a:tab pos="3596004" algn="l"/>
              </a:tabLst>
            </a:pP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ϵ</a:t>
            </a:r>
            <a:r>
              <a:rPr dirty="0" sz="2450" spc="-25">
                <a:latin typeface="Garamond"/>
                <a:cs typeface="Garamond"/>
              </a:rPr>
              <a:t>.</a:t>
            </a:r>
            <a:r>
              <a:rPr dirty="0" sz="2450">
                <a:latin typeface="Garamond"/>
                <a:cs typeface="Garamond"/>
              </a:rPr>
              <a:t>	In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limit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lim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5">
                <a:latin typeface="Garamond"/>
                <a:cs typeface="Garamond"/>
              </a:rPr>
              <a:t>,</a:t>
            </a:r>
            <a:r>
              <a:rPr dirty="0" sz="2450">
                <a:latin typeface="Garamond"/>
                <a:cs typeface="Garamond"/>
              </a:rPr>
              <a:t>	how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their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5137" y="1895822"/>
            <a:ext cx="4442460" cy="321437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  <a:tabLst>
                <a:tab pos="1871980" algn="l"/>
              </a:tabLst>
            </a:pP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state?</a:t>
            </a:r>
            <a:r>
              <a:rPr dirty="0" sz="2450">
                <a:latin typeface="Garamond"/>
                <a:cs typeface="Garamond"/>
              </a:rPr>
              <a:t>	(Choose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N/</a:t>
            </a:r>
            <a:r>
              <a:rPr dirty="0" sz="2450" spc="285">
                <a:latin typeface="Garamond"/>
                <a:cs typeface="Garamond"/>
              </a:rPr>
              <a:t>2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260" i="1">
                <a:latin typeface="Times New Roman"/>
                <a:cs typeface="Times New Roman"/>
              </a:rPr>
              <a:t>N/</a:t>
            </a:r>
            <a:r>
              <a:rPr dirty="0" sz="2450" spc="26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N/</a:t>
            </a:r>
            <a:r>
              <a:rPr dirty="0" sz="2450" spc="285">
                <a:latin typeface="Garamond"/>
                <a:cs typeface="Garamond"/>
              </a:rPr>
              <a:t>2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240" i="1">
                <a:latin typeface="Times New Roman"/>
                <a:cs typeface="Times New Roman"/>
              </a:rPr>
              <a:t>N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494396" y="1447119"/>
            <a:ext cx="370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i="1">
                <a:latin typeface="Cambria"/>
                <a:cs typeface="Cambria"/>
              </a:rPr>
              <a:t>T</a:t>
            </a:r>
            <a:r>
              <a:rPr dirty="0" sz="1000" spc="-80" i="1">
                <a:latin typeface="Cambria"/>
                <a:cs typeface="Cambria"/>
              </a:rPr>
              <a:t> </a:t>
            </a:r>
            <a:r>
              <a:rPr dirty="0" sz="1000" spc="30">
                <a:latin typeface="Lucida Sans Unicode"/>
                <a:cs typeface="Lucida Sans Unicode"/>
              </a:rPr>
              <a:t>→∞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18819" y="878291"/>
            <a:ext cx="8255000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606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10.4.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BOLTZMANN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paramagnet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consists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340" i="1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atoms,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ϵ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lim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many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42619" y="1558960"/>
            <a:ext cx="8408035" cy="38506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35"/>
              </a:spcBef>
            </a:pP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atoms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state?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59740" indent="-257175">
              <a:lnSpc>
                <a:spcPct val="100000"/>
              </a:lnSpc>
              <a:buAutoNum type="alphaUcPeriod"/>
              <a:tabLst>
                <a:tab pos="459740" algn="l"/>
              </a:tabLst>
            </a:pPr>
            <a:r>
              <a:rPr dirty="0" sz="1400" spc="-5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4597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70" i="1">
                <a:latin typeface="Times New Roman"/>
                <a:cs typeface="Times New Roman"/>
              </a:rPr>
              <a:t>N/</a:t>
            </a:r>
            <a:r>
              <a:rPr dirty="0" sz="1400" spc="170">
                <a:latin typeface="Times New Roman"/>
                <a:cs typeface="Times New Roman"/>
              </a:rPr>
              <a:t>2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459740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59740" algn="l"/>
              </a:tabLst>
            </a:pPr>
            <a:r>
              <a:rPr dirty="0" sz="1400" spc="145" i="1">
                <a:latin typeface="Times New Roman"/>
                <a:cs typeface="Times New Roman"/>
              </a:rPr>
              <a:t>N/</a:t>
            </a:r>
            <a:r>
              <a:rPr dirty="0" sz="1400" spc="145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4597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70" i="1">
                <a:latin typeface="Times New Roman"/>
                <a:cs typeface="Times New Roman"/>
              </a:rPr>
              <a:t>N/</a:t>
            </a:r>
            <a:r>
              <a:rPr dirty="0" sz="1400" spc="170">
                <a:latin typeface="Times New Roman"/>
                <a:cs typeface="Times New Roman"/>
              </a:rPr>
              <a:t>2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25" i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459740" indent="-24447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59740" algn="l"/>
              </a:tabLst>
            </a:pPr>
            <a:r>
              <a:rPr dirty="0" sz="1400" spc="125" i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77470">
              <a:lnSpc>
                <a:spcPct val="100000"/>
              </a:lnSpc>
              <a:tabLst>
                <a:tab pos="1040130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algn="just" marL="88900" marR="82550">
              <a:lnSpc>
                <a:spcPct val="106700"/>
              </a:lnSpc>
              <a:spcBef>
                <a:spcPts val="600"/>
              </a:spcBef>
            </a:pP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atom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factor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e</a:t>
            </a:r>
            <a:r>
              <a:rPr dirty="0" baseline="27777" sz="1500" i="1">
                <a:latin typeface="Cambria"/>
                <a:cs typeface="Cambria"/>
              </a:rPr>
              <a:t>ϵ/</a:t>
            </a:r>
            <a:r>
              <a:rPr dirty="0" baseline="27777" sz="1500">
                <a:latin typeface="Cambria"/>
                <a:cs typeface="Cambria"/>
              </a:rPr>
              <a:t>(</a:t>
            </a:r>
            <a:r>
              <a:rPr dirty="0" baseline="27777" sz="1500" i="1">
                <a:latin typeface="Cambria"/>
                <a:cs typeface="Cambria"/>
              </a:rPr>
              <a:t>k</a:t>
            </a:r>
            <a:r>
              <a:rPr dirty="0" baseline="27777" sz="1050" i="1">
                <a:latin typeface="Harlow Solid Italic"/>
                <a:cs typeface="Harlow Solid Italic"/>
              </a:rPr>
              <a:t>B</a:t>
            </a:r>
            <a:r>
              <a:rPr dirty="0" baseline="27777" sz="1500" i="1">
                <a:latin typeface="Cambria"/>
                <a:cs typeface="Cambria"/>
              </a:rPr>
              <a:t>T</a:t>
            </a:r>
            <a:r>
              <a:rPr dirty="0" baseline="27777" sz="1500" spc="-89" i="1">
                <a:latin typeface="Cambria"/>
                <a:cs typeface="Cambria"/>
              </a:rPr>
              <a:t> </a:t>
            </a:r>
            <a:r>
              <a:rPr dirty="0" baseline="27777" sz="1500">
                <a:latin typeface="Cambria"/>
                <a:cs typeface="Cambria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330" i="1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Lucida Sans Unicode"/>
                <a:cs typeface="Lucida Sans Unicode"/>
              </a:rPr>
              <a:t>→</a:t>
            </a:r>
            <a:r>
              <a:rPr dirty="0" sz="1400" spc="20">
                <a:latin typeface="Lucida Sans Unicode"/>
                <a:cs typeface="Lucida Sans Unicode"/>
              </a:rPr>
              <a:t> </a:t>
            </a:r>
            <a:r>
              <a:rPr dirty="0" sz="1400" spc="114">
                <a:latin typeface="Lucida Sans Unicode"/>
                <a:cs typeface="Lucida Sans Unicode"/>
              </a:rPr>
              <a:t>∞</a:t>
            </a:r>
            <a:r>
              <a:rPr dirty="0" sz="1400" spc="100">
                <a:latin typeface="Lucida Sans Unicode"/>
                <a:cs typeface="Lucida Sans Unicode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factor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approaches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equally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likely.</a:t>
            </a:r>
            <a:endParaRPr sz="1400">
              <a:latin typeface="Times New Roman"/>
              <a:cs typeface="Times New Roman"/>
            </a:endParaRPr>
          </a:p>
          <a:p>
            <a:pPr algn="just" marL="88900" marR="81280">
              <a:lnSpc>
                <a:spcPct val="106700"/>
              </a:lnSpc>
              <a:spcBef>
                <a:spcPts val="595"/>
              </a:spcBef>
            </a:pPr>
            <a:r>
              <a:rPr dirty="0" sz="1400" spc="10">
                <a:latin typeface="Times New Roman"/>
                <a:cs typeface="Times New Roman"/>
              </a:rPr>
              <a:t>More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generally,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Boltzmann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says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microstates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system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become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equally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likely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350" i="1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Lucida Sans Unicode"/>
                <a:cs typeface="Lucida Sans Unicode"/>
              </a:rPr>
              <a:t>→</a:t>
            </a:r>
            <a:r>
              <a:rPr dirty="0" sz="1400" spc="40">
                <a:latin typeface="Lucida Sans Unicode"/>
                <a:cs typeface="Lucida Sans Unicode"/>
              </a:rPr>
              <a:t> </a:t>
            </a:r>
            <a:r>
              <a:rPr dirty="0" sz="1400" spc="75">
                <a:latin typeface="Lucida Sans Unicode"/>
                <a:cs typeface="Lucida Sans Unicode"/>
              </a:rPr>
              <a:t>∞</a:t>
            </a:r>
            <a:r>
              <a:rPr dirty="0" sz="1400" spc="75">
                <a:latin typeface="Times New Roman"/>
                <a:cs typeface="Times New Roman"/>
              </a:rPr>
              <a:t>.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(You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want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think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could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conclusion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applying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Boltzmann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entire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paramagnet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instead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single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atom.)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10.5</a:t>
            </a:r>
            <a:r>
              <a:rPr dirty="0" sz="1700" b="1">
                <a:latin typeface="Book Antiqua"/>
                <a:cs typeface="Book Antiqua"/>
              </a:rPr>
              <a:t>	Some</a:t>
            </a:r>
            <a:r>
              <a:rPr dirty="0" sz="1700" spc="34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Applications</a:t>
            </a:r>
            <a:r>
              <a:rPr dirty="0" sz="1700" spc="34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of</a:t>
            </a:r>
            <a:r>
              <a:rPr dirty="0" sz="1700" spc="345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the</a:t>
            </a:r>
            <a:r>
              <a:rPr dirty="0" sz="1700" spc="345" b="1">
                <a:latin typeface="Book Antiqua"/>
                <a:cs typeface="Book Antiqua"/>
              </a:rPr>
              <a:t> </a:t>
            </a:r>
            <a:r>
              <a:rPr dirty="0" sz="1700" spc="75" b="1">
                <a:latin typeface="Book Antiqua"/>
                <a:cs typeface="Book Antiqua"/>
              </a:rPr>
              <a:t>Boltzmann</a:t>
            </a:r>
            <a:r>
              <a:rPr dirty="0" sz="1700" spc="340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Distribution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0"/>
              <a:t> </a:t>
            </a:r>
            <a:r>
              <a:rPr dirty="0"/>
              <a:t>generally</a:t>
            </a:r>
            <a:r>
              <a:rPr dirty="0" spc="125"/>
              <a:t> </a:t>
            </a:r>
            <a:r>
              <a:rPr dirty="0" spc="65"/>
              <a:t>true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5"/>
              <a:t> </a:t>
            </a:r>
            <a:r>
              <a:rPr dirty="0"/>
              <a:t>macroscopic</a:t>
            </a:r>
            <a:r>
              <a:rPr dirty="0" spc="125"/>
              <a:t> </a:t>
            </a:r>
            <a:r>
              <a:rPr dirty="0" spc="60"/>
              <a:t>system?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If</a:t>
            </a:r>
            <a:r>
              <a:rPr dirty="0" spc="330"/>
              <a:t> </a:t>
            </a:r>
            <a:r>
              <a:rPr dirty="0"/>
              <a:t>you</a:t>
            </a:r>
            <a:r>
              <a:rPr dirty="0" spc="340"/>
              <a:t> </a:t>
            </a:r>
            <a:r>
              <a:rPr dirty="0"/>
              <a:t>know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microstate</a:t>
            </a:r>
            <a:r>
              <a:rPr dirty="0" spc="335"/>
              <a:t> </a:t>
            </a:r>
            <a:r>
              <a:rPr dirty="0"/>
              <a:t>of</a:t>
            </a:r>
            <a:r>
              <a:rPr dirty="0" spc="345"/>
              <a:t> </a:t>
            </a:r>
            <a:r>
              <a:rPr dirty="0" spc="130"/>
              <a:t>a</a:t>
            </a:r>
            <a:r>
              <a:rPr dirty="0" spc="335"/>
              <a:t> </a:t>
            </a:r>
            <a:r>
              <a:rPr dirty="0" spc="50"/>
              <a:t>system</a:t>
            </a:r>
            <a:r>
              <a:rPr dirty="0" spc="335"/>
              <a:t> </a:t>
            </a:r>
            <a:r>
              <a:rPr dirty="0"/>
              <a:t>then</a:t>
            </a:r>
            <a:r>
              <a:rPr dirty="0" spc="345"/>
              <a:t> </a:t>
            </a:r>
            <a:r>
              <a:rPr dirty="0"/>
              <a:t>in</a:t>
            </a:r>
            <a:r>
              <a:rPr dirty="0" spc="335"/>
              <a:t> </a:t>
            </a:r>
            <a:r>
              <a:rPr dirty="0"/>
              <a:t>principle</a:t>
            </a:r>
            <a:r>
              <a:rPr dirty="0" spc="345"/>
              <a:t> </a:t>
            </a:r>
            <a:r>
              <a:rPr dirty="0" spc="-25"/>
              <a:t>you </a:t>
            </a:r>
            <a:r>
              <a:rPr dirty="0" spc="-25"/>
              <a:t>	</a:t>
            </a:r>
            <a:r>
              <a:rPr dirty="0"/>
              <a:t>also</a:t>
            </a:r>
            <a:r>
              <a:rPr dirty="0" spc="165"/>
              <a:t> </a:t>
            </a:r>
            <a:r>
              <a:rPr dirty="0"/>
              <a:t>know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macrostate.</a:t>
            </a: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If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54"/>
              <a:t> </a:t>
            </a:r>
            <a:r>
              <a:rPr dirty="0"/>
              <a:t>know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 spc="50"/>
              <a:t>macrostate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 spc="130"/>
              <a:t>a</a:t>
            </a:r>
            <a:r>
              <a:rPr dirty="0" spc="260"/>
              <a:t> </a:t>
            </a:r>
            <a:r>
              <a:rPr dirty="0" spc="50"/>
              <a:t>system</a:t>
            </a:r>
            <a:r>
              <a:rPr dirty="0" spc="254"/>
              <a:t> </a:t>
            </a:r>
            <a:r>
              <a:rPr dirty="0"/>
              <a:t>then</a:t>
            </a:r>
            <a:r>
              <a:rPr dirty="0" spc="260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/>
              <a:t>principle</a:t>
            </a:r>
            <a:r>
              <a:rPr dirty="0" spc="260"/>
              <a:t> </a:t>
            </a:r>
            <a:r>
              <a:rPr dirty="0" spc="-25"/>
              <a:t>you </a:t>
            </a:r>
            <a:r>
              <a:rPr dirty="0" spc="-25"/>
              <a:t>	</a:t>
            </a:r>
            <a:r>
              <a:rPr dirty="0"/>
              <a:t>also</a:t>
            </a:r>
            <a:r>
              <a:rPr dirty="0" spc="165"/>
              <a:t> </a:t>
            </a:r>
            <a:r>
              <a:rPr dirty="0"/>
              <a:t>know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microstate.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Neither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10"/>
              <a:t>above.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0"/>
              <a:t> </a:t>
            </a:r>
            <a:r>
              <a:rPr dirty="0" spc="65"/>
              <a:t>typical</a:t>
            </a:r>
            <a:r>
              <a:rPr dirty="0" spc="15"/>
              <a:t> </a:t>
            </a:r>
            <a:r>
              <a:rPr dirty="0"/>
              <a:t>room</a:t>
            </a:r>
            <a:r>
              <a:rPr dirty="0" spc="5"/>
              <a:t> </a:t>
            </a:r>
            <a:r>
              <a:rPr dirty="0" spc="55"/>
              <a:t>temperature</a:t>
            </a:r>
            <a:r>
              <a:rPr dirty="0" spc="10"/>
              <a:t> </a:t>
            </a:r>
            <a:r>
              <a:rPr dirty="0"/>
              <a:t>is</a:t>
            </a:r>
            <a:r>
              <a:rPr dirty="0" spc="10"/>
              <a:t> </a:t>
            </a:r>
            <a:r>
              <a:rPr dirty="0" spc="55"/>
              <a:t>about</a:t>
            </a:r>
            <a:r>
              <a:rPr dirty="0" spc="10"/>
              <a:t> </a:t>
            </a:r>
            <a:r>
              <a:rPr dirty="0"/>
              <a:t>300</a:t>
            </a:r>
            <a:r>
              <a:rPr dirty="0" spc="10"/>
              <a:t> </a:t>
            </a:r>
            <a:r>
              <a:rPr dirty="0"/>
              <a:t>K.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/>
              <a:t>core</a:t>
            </a:r>
            <a:r>
              <a:rPr dirty="0" spc="15"/>
              <a:t> </a:t>
            </a:r>
            <a:r>
              <a:rPr dirty="0" spc="-80"/>
              <a:t>of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50"/>
              <a:t>Earth </a:t>
            </a:r>
            <a:r>
              <a:rPr dirty="0"/>
              <a:t>is</a:t>
            </a:r>
            <a:r>
              <a:rPr dirty="0" spc="395"/>
              <a:t> </a:t>
            </a:r>
            <a:r>
              <a:rPr dirty="0" spc="145"/>
              <a:t>at</a:t>
            </a:r>
            <a:r>
              <a:rPr dirty="0" spc="409"/>
              <a:t> </a:t>
            </a:r>
            <a:r>
              <a:rPr dirty="0" spc="55"/>
              <a:t>about</a:t>
            </a:r>
            <a:r>
              <a:rPr dirty="0" spc="405"/>
              <a:t> </a:t>
            </a:r>
            <a:r>
              <a:rPr dirty="0"/>
              <a:t>6000</a:t>
            </a:r>
            <a:r>
              <a:rPr dirty="0" spc="409"/>
              <a:t> </a:t>
            </a:r>
            <a:r>
              <a:rPr dirty="0"/>
              <a:t>K,</a:t>
            </a:r>
            <a:r>
              <a:rPr dirty="0" spc="405"/>
              <a:t> </a:t>
            </a:r>
            <a:r>
              <a:rPr dirty="0" spc="55"/>
              <a:t>about</a:t>
            </a:r>
            <a:r>
              <a:rPr dirty="0" spc="409"/>
              <a:t> </a:t>
            </a:r>
            <a:r>
              <a:rPr dirty="0"/>
              <a:t>20</a:t>
            </a:r>
            <a:r>
              <a:rPr dirty="0" spc="405"/>
              <a:t> </a:t>
            </a:r>
            <a:r>
              <a:rPr dirty="0"/>
              <a:t>times</a:t>
            </a:r>
            <a:r>
              <a:rPr dirty="0" spc="409"/>
              <a:t> </a:t>
            </a:r>
            <a:r>
              <a:rPr dirty="0"/>
              <a:t>hotter</a:t>
            </a:r>
            <a:r>
              <a:rPr dirty="0" spc="405"/>
              <a:t> </a:t>
            </a:r>
            <a:r>
              <a:rPr dirty="0" spc="70"/>
              <a:t>than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/>
              <a:t>surface.</a:t>
            </a:r>
            <a:r>
              <a:rPr dirty="0" spc="270"/>
              <a:t>  </a:t>
            </a:r>
            <a:r>
              <a:rPr dirty="0" spc="-50"/>
              <a:t>A </a:t>
            </a:r>
            <a:r>
              <a:rPr dirty="0" spc="65"/>
              <a:t>typical</a:t>
            </a:r>
            <a:r>
              <a:rPr dirty="0" spc="155"/>
              <a:t> </a:t>
            </a:r>
            <a:r>
              <a:rPr dirty="0"/>
              <a:t>atom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core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 spc="60"/>
              <a:t>Earth</a:t>
            </a:r>
            <a:r>
              <a:rPr dirty="0" spc="165"/>
              <a:t> </a:t>
            </a:r>
            <a:r>
              <a:rPr dirty="0" spc="55"/>
              <a:t>has.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2236254" y="261073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93915" y="2549968"/>
            <a:ext cx="830580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1279525" algn="l"/>
                <a:tab pos="1971675" algn="l"/>
                <a:tab pos="2786380" algn="l"/>
                <a:tab pos="3184525" algn="l"/>
                <a:tab pos="4001135" algn="l"/>
                <a:tab pos="4966970" algn="l"/>
                <a:tab pos="5365115" algn="l"/>
                <a:tab pos="5650230" algn="l"/>
                <a:tab pos="6637020" algn="l"/>
                <a:tab pos="7420609" algn="l"/>
                <a:tab pos="7866380" algn="l"/>
              </a:tabLst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about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baseline="46485" sz="3675" spc="-37">
                <a:latin typeface="Lucida Sans Unicode"/>
                <a:cs typeface="Lucida Sans Unicode"/>
              </a:rPr>
              <a:t>√</a:t>
            </a:r>
            <a:r>
              <a:rPr dirty="0" sz="2450" spc="-25">
                <a:latin typeface="Garamond"/>
                <a:cs typeface="Garamond"/>
              </a:rPr>
              <a:t>20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times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much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typical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atom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27417" y="2801205"/>
            <a:ext cx="8246745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75285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Garamond"/>
                <a:cs typeface="Garamond"/>
              </a:rPr>
              <a:t>Earth’s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surface.</a:t>
            </a:r>
            <a:endParaRPr sz="2450">
              <a:latin typeface="Garamond"/>
              <a:cs typeface="Garamond"/>
            </a:endParaRPr>
          </a:p>
          <a:p>
            <a:pPr marL="375285" marR="5080" indent="-359410">
              <a:lnSpc>
                <a:spcPct val="101699"/>
              </a:lnSpc>
              <a:spcBef>
                <a:spcPts val="99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20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typical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Earth’s surface.</a:t>
            </a:r>
            <a:endParaRPr sz="2450">
              <a:latin typeface="Garamond"/>
              <a:cs typeface="Garamond"/>
            </a:endParaRPr>
          </a:p>
          <a:p>
            <a:pPr marL="375285" marR="5080" indent="-363220">
              <a:lnSpc>
                <a:spcPct val="101699"/>
              </a:lnSpc>
              <a:spcBef>
                <a:spcPts val="99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400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much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typical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70">
                <a:latin typeface="Garamond"/>
                <a:cs typeface="Garamond"/>
              </a:rPr>
              <a:t>on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Earth’s </a:t>
            </a:r>
            <a:r>
              <a:rPr dirty="0" sz="2450" spc="-10">
                <a:latin typeface="Garamond"/>
                <a:cs typeface="Garamond"/>
              </a:rPr>
              <a:t>surface.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0"/>
              <a:t> </a:t>
            </a:r>
            <a:r>
              <a:rPr dirty="0" spc="65"/>
              <a:t>typical</a:t>
            </a:r>
            <a:r>
              <a:rPr dirty="0" spc="15"/>
              <a:t> </a:t>
            </a:r>
            <a:r>
              <a:rPr dirty="0"/>
              <a:t>room</a:t>
            </a:r>
            <a:r>
              <a:rPr dirty="0" spc="5"/>
              <a:t> </a:t>
            </a:r>
            <a:r>
              <a:rPr dirty="0" spc="55"/>
              <a:t>temperature</a:t>
            </a:r>
            <a:r>
              <a:rPr dirty="0" spc="10"/>
              <a:t> </a:t>
            </a:r>
            <a:r>
              <a:rPr dirty="0"/>
              <a:t>is</a:t>
            </a:r>
            <a:r>
              <a:rPr dirty="0" spc="10"/>
              <a:t> </a:t>
            </a:r>
            <a:r>
              <a:rPr dirty="0" spc="55"/>
              <a:t>about</a:t>
            </a:r>
            <a:r>
              <a:rPr dirty="0" spc="10"/>
              <a:t> </a:t>
            </a:r>
            <a:r>
              <a:rPr dirty="0"/>
              <a:t>300</a:t>
            </a:r>
            <a:r>
              <a:rPr dirty="0" spc="10"/>
              <a:t> </a:t>
            </a:r>
            <a:r>
              <a:rPr dirty="0"/>
              <a:t>K.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5"/>
              <a:t> </a:t>
            </a:r>
            <a:r>
              <a:rPr dirty="0"/>
              <a:t>core</a:t>
            </a:r>
            <a:r>
              <a:rPr dirty="0" spc="15"/>
              <a:t> </a:t>
            </a:r>
            <a:r>
              <a:rPr dirty="0" spc="-80"/>
              <a:t>of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50"/>
              <a:t>Earth </a:t>
            </a:r>
            <a:r>
              <a:rPr dirty="0"/>
              <a:t>is</a:t>
            </a:r>
            <a:r>
              <a:rPr dirty="0" spc="395"/>
              <a:t> </a:t>
            </a:r>
            <a:r>
              <a:rPr dirty="0" spc="145"/>
              <a:t>at</a:t>
            </a:r>
            <a:r>
              <a:rPr dirty="0" spc="409"/>
              <a:t> </a:t>
            </a:r>
            <a:r>
              <a:rPr dirty="0" spc="55"/>
              <a:t>about</a:t>
            </a:r>
            <a:r>
              <a:rPr dirty="0" spc="405"/>
              <a:t> </a:t>
            </a:r>
            <a:r>
              <a:rPr dirty="0"/>
              <a:t>6000</a:t>
            </a:r>
            <a:r>
              <a:rPr dirty="0" spc="409"/>
              <a:t> </a:t>
            </a:r>
            <a:r>
              <a:rPr dirty="0"/>
              <a:t>K,</a:t>
            </a:r>
            <a:r>
              <a:rPr dirty="0" spc="405"/>
              <a:t> </a:t>
            </a:r>
            <a:r>
              <a:rPr dirty="0" spc="55"/>
              <a:t>about</a:t>
            </a:r>
            <a:r>
              <a:rPr dirty="0" spc="409"/>
              <a:t> </a:t>
            </a:r>
            <a:r>
              <a:rPr dirty="0"/>
              <a:t>20</a:t>
            </a:r>
            <a:r>
              <a:rPr dirty="0" spc="405"/>
              <a:t> </a:t>
            </a:r>
            <a:r>
              <a:rPr dirty="0"/>
              <a:t>times</a:t>
            </a:r>
            <a:r>
              <a:rPr dirty="0" spc="409"/>
              <a:t> </a:t>
            </a:r>
            <a:r>
              <a:rPr dirty="0"/>
              <a:t>hotter</a:t>
            </a:r>
            <a:r>
              <a:rPr dirty="0" spc="405"/>
              <a:t> </a:t>
            </a:r>
            <a:r>
              <a:rPr dirty="0" spc="70"/>
              <a:t>than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/>
              <a:t>surface.</a:t>
            </a:r>
            <a:r>
              <a:rPr dirty="0" spc="270"/>
              <a:t>  </a:t>
            </a:r>
            <a:r>
              <a:rPr dirty="0" spc="-50"/>
              <a:t>A </a:t>
            </a:r>
            <a:r>
              <a:rPr dirty="0" spc="65"/>
              <a:t>typical</a:t>
            </a:r>
            <a:r>
              <a:rPr dirty="0" spc="155"/>
              <a:t> </a:t>
            </a:r>
            <a:r>
              <a:rPr dirty="0"/>
              <a:t>atom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core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 spc="60"/>
              <a:t>Earth</a:t>
            </a:r>
            <a:r>
              <a:rPr dirty="0" spc="165"/>
              <a:t> </a:t>
            </a:r>
            <a:r>
              <a:rPr dirty="0" spc="55"/>
              <a:t>has.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2236254" y="261073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4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93915" y="2549968"/>
            <a:ext cx="830580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1279525" algn="l"/>
                <a:tab pos="1971675" algn="l"/>
                <a:tab pos="2786380" algn="l"/>
                <a:tab pos="3184525" algn="l"/>
                <a:tab pos="4001135" algn="l"/>
                <a:tab pos="4966970" algn="l"/>
                <a:tab pos="5365115" algn="l"/>
                <a:tab pos="5650230" algn="l"/>
                <a:tab pos="6637020" algn="l"/>
                <a:tab pos="7420609" algn="l"/>
                <a:tab pos="7866380" algn="l"/>
              </a:tabLst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about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baseline="46485" sz="3675" spc="-37">
                <a:latin typeface="Lucida Sans Unicode"/>
                <a:cs typeface="Lucida Sans Unicode"/>
              </a:rPr>
              <a:t>√</a:t>
            </a:r>
            <a:r>
              <a:rPr dirty="0" sz="2450" spc="-25">
                <a:latin typeface="Garamond"/>
                <a:cs typeface="Garamond"/>
              </a:rPr>
              <a:t>20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times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much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typical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atom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27417" y="2801205"/>
            <a:ext cx="8246745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75285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Garamond"/>
                <a:cs typeface="Garamond"/>
              </a:rPr>
              <a:t>Earth’s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surface.</a:t>
            </a:r>
            <a:endParaRPr sz="2450">
              <a:latin typeface="Garamond"/>
              <a:cs typeface="Garamond"/>
            </a:endParaRPr>
          </a:p>
          <a:p>
            <a:pPr marL="375285" marR="5080" indent="-359410">
              <a:lnSpc>
                <a:spcPct val="101699"/>
              </a:lnSpc>
              <a:spcBef>
                <a:spcPts val="99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20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typical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Earth’s surface.</a:t>
            </a:r>
            <a:endParaRPr sz="2450">
              <a:latin typeface="Garamond"/>
              <a:cs typeface="Garamond"/>
            </a:endParaRPr>
          </a:p>
          <a:p>
            <a:pPr marL="375285" marR="5080" indent="-363220">
              <a:lnSpc>
                <a:spcPct val="101699"/>
              </a:lnSpc>
              <a:spcBef>
                <a:spcPts val="99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400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much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typical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70">
                <a:latin typeface="Garamond"/>
                <a:cs typeface="Garamond"/>
              </a:rPr>
              <a:t>on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Earth’s </a:t>
            </a:r>
            <a:r>
              <a:rPr dirty="0" sz="2450" spc="-10">
                <a:latin typeface="Garamond"/>
                <a:cs typeface="Garamond"/>
              </a:rPr>
              <a:t>surface.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7758" y="5320879"/>
            <a:ext cx="184023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4889500" algn="l"/>
              </a:tabLst>
            </a:pPr>
            <a:r>
              <a:rPr dirty="0"/>
              <a:t>Which</a:t>
            </a:r>
            <a:r>
              <a:rPr dirty="0" spc="295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following</a:t>
            </a:r>
            <a:r>
              <a:rPr dirty="0" spc="300"/>
              <a:t> </a:t>
            </a:r>
            <a:r>
              <a:rPr dirty="0"/>
              <a:t>conditions</a:t>
            </a:r>
            <a:r>
              <a:rPr dirty="0" spc="305"/>
              <a:t> </a:t>
            </a:r>
            <a:r>
              <a:rPr dirty="0"/>
              <a:t>might</a:t>
            </a:r>
            <a:r>
              <a:rPr dirty="0" spc="300"/>
              <a:t> </a:t>
            </a:r>
            <a:r>
              <a:rPr dirty="0"/>
              <a:t>lead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average</a:t>
            </a:r>
            <a:r>
              <a:rPr dirty="0" spc="305"/>
              <a:t> </a:t>
            </a:r>
            <a:r>
              <a:rPr dirty="0" spc="-10"/>
              <a:t>energy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0"/>
              <a:t>system</a:t>
            </a:r>
            <a:r>
              <a:rPr dirty="0" spc="140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35"/>
              <a:t> </a:t>
            </a:r>
            <a:r>
              <a:rPr dirty="0"/>
              <a:t>very</a:t>
            </a:r>
            <a:r>
              <a:rPr dirty="0" spc="135"/>
              <a:t> </a:t>
            </a:r>
            <a:r>
              <a:rPr dirty="0"/>
              <a:t>far</a:t>
            </a:r>
            <a:r>
              <a:rPr dirty="0" spc="140"/>
              <a:t> </a:t>
            </a:r>
            <a:r>
              <a:rPr dirty="0"/>
              <a:t>from</a:t>
            </a:r>
            <a:r>
              <a:rPr dirty="0" spc="140"/>
              <a:t> </a:t>
            </a:r>
            <a:r>
              <a:rPr dirty="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-275" i="1">
                <a:latin typeface="Times New Roman"/>
                <a:cs typeface="Times New Roman"/>
              </a:rPr>
              <a:t> </a:t>
            </a:r>
            <a:r>
              <a:rPr dirty="0" sz="2450" spc="125"/>
              <a:t>?</a:t>
            </a:r>
            <a:r>
              <a:rPr dirty="0" sz="2450"/>
              <a:t>	(Choose</a:t>
            </a:r>
            <a:r>
              <a:rPr dirty="0" sz="2450" spc="160"/>
              <a:t> </a:t>
            </a:r>
            <a:r>
              <a:rPr dirty="0" sz="2450" spc="75"/>
              <a:t>all</a:t>
            </a:r>
            <a:r>
              <a:rPr dirty="0" sz="2450" spc="165"/>
              <a:t> </a:t>
            </a:r>
            <a:r>
              <a:rPr dirty="0" sz="2450" spc="114"/>
              <a:t>that</a:t>
            </a:r>
            <a:r>
              <a:rPr dirty="0" sz="2450" spc="160"/>
              <a:t> </a:t>
            </a:r>
            <a:r>
              <a:rPr dirty="0" sz="2450" spc="5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042037"/>
            <a:ext cx="828548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Garamond"/>
                <a:cs typeface="Garamond"/>
              </a:rPr>
              <a:t>Every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exactly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32.</a:t>
            </a:r>
            <a:endParaRPr sz="2450">
              <a:latin typeface="Garamond"/>
              <a:cs typeface="Garamond"/>
            </a:endParaRPr>
          </a:p>
          <a:p>
            <a:pPr marL="399415" marR="184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06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14" i="1">
                <a:latin typeface="Times New Roman"/>
                <a:cs typeface="Times New Roman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of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10" i="1">
                <a:latin typeface="Times New Roman"/>
                <a:cs typeface="Times New Roman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has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10</a:t>
            </a:r>
            <a:r>
              <a:rPr dirty="0" baseline="24390" sz="3075" spc="-30">
                <a:latin typeface="Garamond"/>
                <a:cs typeface="Garamond"/>
              </a:rPr>
              <a:t>6</a:t>
            </a:r>
            <a:r>
              <a:rPr dirty="0" sz="2450" spc="-2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399415" marR="184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0685" algn="l"/>
                <a:tab pos="2392680" algn="l"/>
                <a:tab pos="3344545" algn="l"/>
                <a:tab pos="4736465" algn="l"/>
                <a:tab pos="63823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excitation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from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each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10</a:t>
            </a:r>
            <a:r>
              <a:rPr dirty="0" sz="2450" spc="120" i="1">
                <a:latin typeface="Times New Roman"/>
                <a:cs typeface="Times New Roman"/>
              </a:rPr>
              <a:t>k</a:t>
            </a:r>
            <a:r>
              <a:rPr dirty="0" baseline="-14905" sz="3075" spc="179" i="1">
                <a:latin typeface="Times New Roman"/>
                <a:cs typeface="Times New Roman"/>
              </a:rPr>
              <a:t>B</a:t>
            </a:r>
            <a:r>
              <a:rPr dirty="0" sz="2450" spc="120" i="1">
                <a:latin typeface="Times New Roman"/>
                <a:cs typeface="Times New Roman"/>
              </a:rPr>
              <a:t>T</a:t>
            </a:r>
            <a:r>
              <a:rPr dirty="0" sz="2450" spc="-270" i="1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excitation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</a:t>
            </a:r>
            <a:endParaRPr sz="2450">
              <a:latin typeface="Garamond"/>
              <a:cs typeface="Garamond"/>
            </a:endParaRPr>
          </a:p>
          <a:p>
            <a:pPr marL="400685">
              <a:lnSpc>
                <a:spcPct val="100000"/>
              </a:lnSpc>
              <a:spcBef>
                <a:spcPts val="45"/>
              </a:spcBef>
            </a:pP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r>
              <a:rPr dirty="0" sz="2450" spc="170" i="1">
                <a:latin typeface="Times New Roman"/>
                <a:cs typeface="Times New Roman"/>
              </a:rPr>
              <a:t>T/</a:t>
            </a:r>
            <a:r>
              <a:rPr dirty="0" sz="2450" spc="170">
                <a:latin typeface="Garamond"/>
                <a:cs typeface="Garamond"/>
              </a:rPr>
              <a:t>100.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17780">
              <a:lnSpc>
                <a:spcPct val="101699"/>
              </a:lnSpc>
              <a:spcBef>
                <a:spcPts val="75"/>
              </a:spcBef>
              <a:tabLst>
                <a:tab pos="4889500" algn="l"/>
              </a:tabLst>
            </a:pPr>
            <a:r>
              <a:rPr dirty="0"/>
              <a:t>Which</a:t>
            </a:r>
            <a:r>
              <a:rPr dirty="0" spc="295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following</a:t>
            </a:r>
            <a:r>
              <a:rPr dirty="0" spc="300"/>
              <a:t> </a:t>
            </a:r>
            <a:r>
              <a:rPr dirty="0"/>
              <a:t>conditions</a:t>
            </a:r>
            <a:r>
              <a:rPr dirty="0" spc="305"/>
              <a:t> </a:t>
            </a:r>
            <a:r>
              <a:rPr dirty="0"/>
              <a:t>might</a:t>
            </a:r>
            <a:r>
              <a:rPr dirty="0" spc="300"/>
              <a:t> </a:t>
            </a:r>
            <a:r>
              <a:rPr dirty="0"/>
              <a:t>lead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average</a:t>
            </a:r>
            <a:r>
              <a:rPr dirty="0" spc="305"/>
              <a:t> </a:t>
            </a:r>
            <a:r>
              <a:rPr dirty="0" spc="-10"/>
              <a:t>energy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0"/>
              <a:t>system</a:t>
            </a:r>
            <a:r>
              <a:rPr dirty="0" spc="140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be</a:t>
            </a:r>
            <a:r>
              <a:rPr dirty="0" spc="135"/>
              <a:t> </a:t>
            </a:r>
            <a:r>
              <a:rPr dirty="0"/>
              <a:t>very</a:t>
            </a:r>
            <a:r>
              <a:rPr dirty="0" spc="135"/>
              <a:t> </a:t>
            </a:r>
            <a:r>
              <a:rPr dirty="0"/>
              <a:t>far</a:t>
            </a:r>
            <a:r>
              <a:rPr dirty="0" spc="140"/>
              <a:t> </a:t>
            </a:r>
            <a:r>
              <a:rPr dirty="0"/>
              <a:t>from</a:t>
            </a:r>
            <a:r>
              <a:rPr dirty="0" spc="140"/>
              <a:t> </a:t>
            </a:r>
            <a:r>
              <a:rPr dirty="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-275" i="1">
                <a:latin typeface="Times New Roman"/>
                <a:cs typeface="Times New Roman"/>
              </a:rPr>
              <a:t> </a:t>
            </a:r>
            <a:r>
              <a:rPr dirty="0" sz="2450" spc="125"/>
              <a:t>?</a:t>
            </a:r>
            <a:r>
              <a:rPr dirty="0" sz="2450"/>
              <a:t>	(Choose</a:t>
            </a:r>
            <a:r>
              <a:rPr dirty="0" sz="2450" spc="160"/>
              <a:t> </a:t>
            </a:r>
            <a:r>
              <a:rPr dirty="0" sz="2450" spc="75"/>
              <a:t>all</a:t>
            </a:r>
            <a:r>
              <a:rPr dirty="0" sz="2450" spc="165"/>
              <a:t> </a:t>
            </a:r>
            <a:r>
              <a:rPr dirty="0" sz="2450" spc="114"/>
              <a:t>that</a:t>
            </a:r>
            <a:r>
              <a:rPr dirty="0" sz="2450" spc="160"/>
              <a:t> </a:t>
            </a:r>
            <a:r>
              <a:rPr dirty="0" sz="2450" spc="50"/>
              <a:t>apply.)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042037"/>
            <a:ext cx="8292465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Garamond"/>
                <a:cs typeface="Garamond"/>
              </a:rPr>
              <a:t>Every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exactly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32.</a:t>
            </a:r>
            <a:endParaRPr sz="2450">
              <a:latin typeface="Garamond"/>
              <a:cs typeface="Garamond"/>
            </a:endParaRPr>
          </a:p>
          <a:p>
            <a:pPr marL="406400" marR="184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14" i="1">
                <a:latin typeface="Times New Roman"/>
                <a:cs typeface="Times New Roman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of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220" i="1">
                <a:latin typeface="Times New Roman"/>
                <a:cs typeface="Times New Roman"/>
              </a:rPr>
              <a:t>n</a:t>
            </a:r>
            <a:r>
              <a:rPr dirty="0" sz="2450" spc="110" i="1">
                <a:latin typeface="Times New Roman"/>
                <a:cs typeface="Times New Roman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has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degeneracy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10</a:t>
            </a:r>
            <a:r>
              <a:rPr dirty="0" baseline="24390" sz="3075" spc="-30">
                <a:latin typeface="Garamond"/>
                <a:cs typeface="Garamond"/>
              </a:rPr>
              <a:t>6</a:t>
            </a:r>
            <a:r>
              <a:rPr dirty="0" sz="2450" spc="-2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06400" marR="184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  <a:tab pos="2399665" algn="l"/>
                <a:tab pos="3352165" algn="l"/>
                <a:tab pos="4744085" algn="l"/>
                <a:tab pos="63893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excitation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from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each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greater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10</a:t>
            </a:r>
            <a:r>
              <a:rPr dirty="0" sz="2450" spc="120" i="1">
                <a:latin typeface="Times New Roman"/>
                <a:cs typeface="Times New Roman"/>
              </a:rPr>
              <a:t>k</a:t>
            </a:r>
            <a:r>
              <a:rPr dirty="0" baseline="-14905" sz="3075" spc="179" i="1">
                <a:latin typeface="Times New Roman"/>
                <a:cs typeface="Times New Roman"/>
              </a:rPr>
              <a:t>B</a:t>
            </a:r>
            <a:r>
              <a:rPr dirty="0" sz="2450" spc="120" i="1">
                <a:latin typeface="Times New Roman"/>
                <a:cs typeface="Times New Roman"/>
              </a:rPr>
              <a:t>T</a:t>
            </a:r>
            <a:r>
              <a:rPr dirty="0" sz="2450" spc="-270" i="1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excitation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next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</a:t>
            </a:r>
            <a:endParaRPr sz="2450">
              <a:latin typeface="Garamond"/>
              <a:cs typeface="Garamond"/>
            </a:endParaRPr>
          </a:p>
          <a:p>
            <a:pPr marL="407670">
              <a:lnSpc>
                <a:spcPct val="100000"/>
              </a:lnSpc>
              <a:spcBef>
                <a:spcPts val="45"/>
              </a:spcBef>
            </a:pP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r>
              <a:rPr dirty="0" sz="2450" spc="170" i="1">
                <a:latin typeface="Times New Roman"/>
                <a:cs typeface="Times New Roman"/>
              </a:rPr>
              <a:t>T/</a:t>
            </a:r>
            <a:r>
              <a:rPr dirty="0" sz="2450" spc="170">
                <a:latin typeface="Garamond"/>
                <a:cs typeface="Garamond"/>
              </a:rPr>
              <a:t>100.</a:t>
            </a:r>
            <a:endParaRPr sz="2450">
              <a:latin typeface="Garamond"/>
              <a:cs typeface="Garamond"/>
            </a:endParaRPr>
          </a:p>
          <a:p>
            <a:pPr marL="25400">
              <a:lnSpc>
                <a:spcPct val="100000"/>
              </a:lnSpc>
              <a:spcBef>
                <a:spcPts val="1945"/>
              </a:spcBef>
              <a:tabLst>
                <a:tab pos="16338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315"/>
              <a:t>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molecules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10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 spc="50"/>
              <a:t>system</a:t>
            </a:r>
            <a:r>
              <a:rPr dirty="0" spc="310"/>
              <a:t> </a:t>
            </a:r>
            <a:r>
              <a:rPr dirty="0"/>
              <a:t>can</a:t>
            </a:r>
            <a:r>
              <a:rPr dirty="0" spc="315"/>
              <a:t> </a:t>
            </a:r>
            <a:r>
              <a:rPr dirty="0" spc="60"/>
              <a:t>rotate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10"/>
              <a:t> </a:t>
            </a:r>
            <a:r>
              <a:rPr dirty="0"/>
              <a:t>tends</a:t>
            </a:r>
            <a:r>
              <a:rPr dirty="0" spc="315"/>
              <a:t> </a:t>
            </a:r>
            <a:r>
              <a:rPr dirty="0"/>
              <a:t>to.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599186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decrease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effect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315"/>
              <a:t>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molecules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10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 spc="50"/>
              <a:t>system</a:t>
            </a:r>
            <a:r>
              <a:rPr dirty="0" spc="310"/>
              <a:t> </a:t>
            </a:r>
            <a:r>
              <a:rPr dirty="0"/>
              <a:t>can</a:t>
            </a:r>
            <a:r>
              <a:rPr dirty="0" spc="315"/>
              <a:t> </a:t>
            </a:r>
            <a:r>
              <a:rPr dirty="0" spc="60"/>
              <a:t>rotate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10"/>
              <a:t> </a:t>
            </a:r>
            <a:r>
              <a:rPr dirty="0"/>
              <a:t>tends</a:t>
            </a:r>
            <a:r>
              <a:rPr dirty="0" spc="315"/>
              <a:t> </a:t>
            </a:r>
            <a:r>
              <a:rPr dirty="0"/>
              <a:t>to.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600329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decrease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effect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system’s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capacity.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367145" algn="l"/>
              </a:tabLst>
            </a:pPr>
            <a:r>
              <a:rPr dirty="0"/>
              <a:t>The</a:t>
            </a:r>
            <a:r>
              <a:rPr dirty="0" spc="145"/>
              <a:t> </a:t>
            </a:r>
            <a:r>
              <a:rPr dirty="0"/>
              <a:t>Maxwell</a:t>
            </a:r>
            <a:r>
              <a:rPr dirty="0" spc="140"/>
              <a:t> </a:t>
            </a:r>
            <a:r>
              <a:rPr dirty="0"/>
              <a:t>speed</a:t>
            </a:r>
            <a:r>
              <a:rPr dirty="0" spc="140"/>
              <a:t> </a:t>
            </a:r>
            <a:r>
              <a:rPr dirty="0"/>
              <a:t>distribution</a:t>
            </a:r>
            <a:r>
              <a:rPr dirty="0" spc="140"/>
              <a:t> </a:t>
            </a:r>
            <a:r>
              <a:rPr dirty="0" spc="55"/>
              <a:t>says</a:t>
            </a:r>
            <a:r>
              <a:rPr dirty="0" spc="140"/>
              <a:t> </a:t>
            </a:r>
            <a:r>
              <a:rPr dirty="0"/>
              <a:t>which</a:t>
            </a:r>
            <a:r>
              <a:rPr dirty="0" spc="145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 spc="50"/>
              <a:t>the</a:t>
            </a:r>
            <a:r>
              <a:rPr dirty="0" spc="145"/>
              <a:t> </a:t>
            </a:r>
            <a:r>
              <a:rPr dirty="0" spc="-10"/>
              <a:t>following</a:t>
            </a:r>
            <a:r>
              <a:rPr dirty="0" spc="140"/>
              <a:t> </a:t>
            </a:r>
            <a:r>
              <a:rPr dirty="0" spc="35"/>
              <a:t>about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probability</a:t>
            </a:r>
            <a:r>
              <a:rPr dirty="0" spc="370"/>
              <a:t> </a:t>
            </a:r>
            <a:r>
              <a:rPr dirty="0"/>
              <a:t>distribution</a:t>
            </a:r>
            <a:r>
              <a:rPr dirty="0" spc="375"/>
              <a:t> </a:t>
            </a:r>
            <a:r>
              <a:rPr dirty="0"/>
              <a:t>for</a:t>
            </a:r>
            <a:r>
              <a:rPr dirty="0" spc="375"/>
              <a:t> </a:t>
            </a:r>
            <a:r>
              <a:rPr dirty="0"/>
              <a:t>molecular</a:t>
            </a:r>
            <a:r>
              <a:rPr dirty="0" spc="370"/>
              <a:t> </a:t>
            </a:r>
            <a:r>
              <a:rPr dirty="0" spc="-10"/>
              <a:t>speeds?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8809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always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algn="just"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peak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around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45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molecules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most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moving,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speeds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367145" algn="l"/>
              </a:tabLst>
            </a:pPr>
            <a:r>
              <a:rPr dirty="0"/>
              <a:t>The</a:t>
            </a:r>
            <a:r>
              <a:rPr dirty="0" spc="145"/>
              <a:t> </a:t>
            </a:r>
            <a:r>
              <a:rPr dirty="0"/>
              <a:t>Maxwell</a:t>
            </a:r>
            <a:r>
              <a:rPr dirty="0" spc="140"/>
              <a:t> </a:t>
            </a:r>
            <a:r>
              <a:rPr dirty="0"/>
              <a:t>speed</a:t>
            </a:r>
            <a:r>
              <a:rPr dirty="0" spc="140"/>
              <a:t> </a:t>
            </a:r>
            <a:r>
              <a:rPr dirty="0"/>
              <a:t>distribution</a:t>
            </a:r>
            <a:r>
              <a:rPr dirty="0" spc="140"/>
              <a:t> </a:t>
            </a:r>
            <a:r>
              <a:rPr dirty="0" spc="55"/>
              <a:t>says</a:t>
            </a:r>
            <a:r>
              <a:rPr dirty="0" spc="140"/>
              <a:t> </a:t>
            </a:r>
            <a:r>
              <a:rPr dirty="0"/>
              <a:t>which</a:t>
            </a:r>
            <a:r>
              <a:rPr dirty="0" spc="145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 spc="50"/>
              <a:t>the</a:t>
            </a:r>
            <a:r>
              <a:rPr dirty="0" spc="145"/>
              <a:t> </a:t>
            </a:r>
            <a:r>
              <a:rPr dirty="0" spc="-10"/>
              <a:t>following</a:t>
            </a:r>
            <a:r>
              <a:rPr dirty="0" spc="140"/>
              <a:t> </a:t>
            </a:r>
            <a:r>
              <a:rPr dirty="0" spc="35"/>
              <a:t>about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probability</a:t>
            </a:r>
            <a:r>
              <a:rPr dirty="0" spc="370"/>
              <a:t> </a:t>
            </a:r>
            <a:r>
              <a:rPr dirty="0"/>
              <a:t>distribution</a:t>
            </a:r>
            <a:r>
              <a:rPr dirty="0" spc="375"/>
              <a:t> </a:t>
            </a:r>
            <a:r>
              <a:rPr dirty="0"/>
              <a:t>for</a:t>
            </a:r>
            <a:r>
              <a:rPr dirty="0" spc="375"/>
              <a:t> </a:t>
            </a:r>
            <a:r>
              <a:rPr dirty="0"/>
              <a:t>molecular</a:t>
            </a:r>
            <a:r>
              <a:rPr dirty="0" spc="370"/>
              <a:t> </a:t>
            </a:r>
            <a:r>
              <a:rPr dirty="0" spc="-10"/>
              <a:t>speeds?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Lower</a:t>
            </a:r>
            <a:r>
              <a:rPr dirty="0" spc="170"/>
              <a:t> </a:t>
            </a:r>
            <a:r>
              <a:rPr dirty="0"/>
              <a:t>speeds</a:t>
            </a:r>
            <a:r>
              <a:rPr dirty="0" spc="165"/>
              <a:t> </a:t>
            </a:r>
            <a:r>
              <a:rPr dirty="0" spc="55"/>
              <a:t>are</a:t>
            </a:r>
            <a:r>
              <a:rPr dirty="0" spc="170"/>
              <a:t> </a:t>
            </a:r>
            <a:r>
              <a:rPr dirty="0" spc="55"/>
              <a:t>always</a:t>
            </a:r>
            <a:r>
              <a:rPr dirty="0" spc="170"/>
              <a:t> </a:t>
            </a:r>
            <a:r>
              <a:rPr dirty="0"/>
              <a:t>more</a:t>
            </a:r>
            <a:r>
              <a:rPr dirty="0" spc="165"/>
              <a:t> </a:t>
            </a:r>
            <a:r>
              <a:rPr dirty="0"/>
              <a:t>likely</a:t>
            </a:r>
            <a:r>
              <a:rPr dirty="0" spc="170"/>
              <a:t> </a:t>
            </a:r>
            <a:r>
              <a:rPr dirty="0" spc="70"/>
              <a:t>than</a:t>
            </a:r>
            <a:r>
              <a:rPr dirty="0" spc="170"/>
              <a:t> </a:t>
            </a:r>
            <a:r>
              <a:rPr dirty="0"/>
              <a:t>higher</a:t>
            </a:r>
            <a:r>
              <a:rPr dirty="0" spc="165"/>
              <a:t> </a:t>
            </a:r>
            <a:r>
              <a:rPr dirty="0" spc="-10"/>
              <a:t>speeds.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High</a:t>
            </a:r>
            <a:r>
              <a:rPr dirty="0" spc="150"/>
              <a:t> </a:t>
            </a:r>
            <a:r>
              <a:rPr dirty="0"/>
              <a:t>speeds</a:t>
            </a:r>
            <a:r>
              <a:rPr dirty="0" spc="150"/>
              <a:t> </a:t>
            </a:r>
            <a:r>
              <a:rPr dirty="0" spc="55"/>
              <a:t>are</a:t>
            </a:r>
            <a:r>
              <a:rPr dirty="0" spc="145"/>
              <a:t> </a:t>
            </a:r>
            <a:r>
              <a:rPr dirty="0" spc="60"/>
              <a:t>always</a:t>
            </a:r>
            <a:r>
              <a:rPr dirty="0" spc="150"/>
              <a:t> </a:t>
            </a:r>
            <a:r>
              <a:rPr dirty="0"/>
              <a:t>more</a:t>
            </a:r>
            <a:r>
              <a:rPr dirty="0" spc="145"/>
              <a:t> </a:t>
            </a:r>
            <a:r>
              <a:rPr dirty="0"/>
              <a:t>likely</a:t>
            </a:r>
            <a:r>
              <a:rPr dirty="0" spc="150"/>
              <a:t> </a:t>
            </a:r>
            <a:r>
              <a:rPr dirty="0" spc="70"/>
              <a:t>than</a:t>
            </a:r>
            <a:r>
              <a:rPr dirty="0" spc="150"/>
              <a:t> </a:t>
            </a:r>
            <a:r>
              <a:rPr dirty="0"/>
              <a:t>lower</a:t>
            </a:r>
            <a:r>
              <a:rPr dirty="0" spc="145"/>
              <a:t> </a:t>
            </a:r>
            <a:r>
              <a:rPr dirty="0" spc="-10"/>
              <a:t>speeds.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All</a:t>
            </a:r>
            <a:r>
              <a:rPr dirty="0" spc="180"/>
              <a:t> </a:t>
            </a:r>
            <a:r>
              <a:rPr dirty="0"/>
              <a:t>speeds</a:t>
            </a:r>
            <a:r>
              <a:rPr dirty="0" spc="185"/>
              <a:t> </a:t>
            </a:r>
            <a:r>
              <a:rPr dirty="0" spc="55"/>
              <a:t>are</a:t>
            </a:r>
            <a:r>
              <a:rPr dirty="0" spc="190"/>
              <a:t> </a:t>
            </a:r>
            <a:r>
              <a:rPr dirty="0" spc="65"/>
              <a:t>equally</a:t>
            </a:r>
            <a:r>
              <a:rPr dirty="0" spc="190"/>
              <a:t> </a:t>
            </a:r>
            <a:r>
              <a:rPr dirty="0" spc="-10"/>
              <a:t>likely.</a:t>
            </a:r>
          </a:p>
          <a:p>
            <a:pPr algn="just"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There</a:t>
            </a:r>
            <a:r>
              <a:rPr dirty="0" spc="455"/>
              <a:t> </a:t>
            </a:r>
            <a:r>
              <a:rPr dirty="0"/>
              <a:t>is</a:t>
            </a:r>
            <a:r>
              <a:rPr dirty="0" spc="455"/>
              <a:t> </a:t>
            </a:r>
            <a:r>
              <a:rPr dirty="0" spc="130"/>
              <a:t>a</a:t>
            </a:r>
            <a:r>
              <a:rPr dirty="0" spc="459"/>
              <a:t> </a:t>
            </a:r>
            <a:r>
              <a:rPr dirty="0" spc="55"/>
              <a:t>peak</a:t>
            </a:r>
            <a:r>
              <a:rPr dirty="0" spc="450"/>
              <a:t> </a:t>
            </a:r>
            <a:r>
              <a:rPr dirty="0"/>
              <a:t>speed</a:t>
            </a:r>
            <a:r>
              <a:rPr dirty="0" spc="459"/>
              <a:t> </a:t>
            </a:r>
            <a:r>
              <a:rPr dirty="0"/>
              <a:t>around</a:t>
            </a:r>
            <a:r>
              <a:rPr dirty="0" spc="455"/>
              <a:t> </a:t>
            </a:r>
            <a:r>
              <a:rPr dirty="0"/>
              <a:t>which</a:t>
            </a:r>
            <a:r>
              <a:rPr dirty="0" spc="459"/>
              <a:t> </a:t>
            </a:r>
            <a:r>
              <a:rPr dirty="0"/>
              <a:t>the</a:t>
            </a:r>
            <a:r>
              <a:rPr dirty="0" spc="455"/>
              <a:t> </a:t>
            </a:r>
            <a:r>
              <a:rPr dirty="0"/>
              <a:t>molecules</a:t>
            </a:r>
            <a:r>
              <a:rPr dirty="0" spc="455"/>
              <a:t> </a:t>
            </a:r>
            <a:r>
              <a:rPr dirty="0" spc="55"/>
              <a:t>are</a:t>
            </a:r>
            <a:r>
              <a:rPr dirty="0" spc="450"/>
              <a:t> </a:t>
            </a:r>
            <a:r>
              <a:rPr dirty="0" spc="-20"/>
              <a:t>most </a:t>
            </a:r>
            <a:r>
              <a:rPr dirty="0" spc="-20"/>
              <a:t>	</a:t>
            </a:r>
            <a:r>
              <a:rPr dirty="0"/>
              <a:t>likely</a:t>
            </a:r>
            <a:r>
              <a:rPr dirty="0" spc="310"/>
              <a:t> </a:t>
            </a:r>
            <a:r>
              <a:rPr dirty="0"/>
              <a:t>to</a:t>
            </a:r>
            <a:r>
              <a:rPr dirty="0" spc="320"/>
              <a:t> </a:t>
            </a:r>
            <a:r>
              <a:rPr dirty="0"/>
              <a:t>be</a:t>
            </a:r>
            <a:r>
              <a:rPr dirty="0" spc="315"/>
              <a:t> </a:t>
            </a:r>
            <a:r>
              <a:rPr dirty="0"/>
              <a:t>moving,</a:t>
            </a:r>
            <a:r>
              <a:rPr dirty="0" spc="355"/>
              <a:t> </a:t>
            </a:r>
            <a:r>
              <a:rPr dirty="0" spc="55"/>
              <a:t>and</a:t>
            </a:r>
            <a:r>
              <a:rPr dirty="0" spc="320"/>
              <a:t> </a:t>
            </a:r>
            <a:r>
              <a:rPr dirty="0"/>
              <a:t>speeds</a:t>
            </a:r>
            <a:r>
              <a:rPr dirty="0" spc="320"/>
              <a:t> </a:t>
            </a:r>
            <a:r>
              <a:rPr dirty="0"/>
              <a:t>lower</a:t>
            </a:r>
            <a:r>
              <a:rPr dirty="0" spc="320"/>
              <a:t> </a:t>
            </a:r>
            <a:r>
              <a:rPr dirty="0"/>
              <a:t>or</a:t>
            </a:r>
            <a:r>
              <a:rPr dirty="0" spc="315"/>
              <a:t> </a:t>
            </a:r>
            <a:r>
              <a:rPr dirty="0"/>
              <a:t>higher</a:t>
            </a:r>
            <a:r>
              <a:rPr dirty="0" spc="320"/>
              <a:t> </a:t>
            </a:r>
            <a:r>
              <a:rPr dirty="0" spc="70"/>
              <a:t>than</a:t>
            </a:r>
            <a:r>
              <a:rPr dirty="0" spc="320"/>
              <a:t> </a:t>
            </a:r>
            <a:r>
              <a:rPr dirty="0" spc="50"/>
              <a:t>this</a:t>
            </a:r>
            <a:r>
              <a:rPr dirty="0" spc="320"/>
              <a:t> </a:t>
            </a:r>
            <a:r>
              <a:rPr dirty="0" spc="30"/>
              <a:t>are </a:t>
            </a:r>
            <a:r>
              <a:rPr dirty="0" spc="30"/>
              <a:t>	</a:t>
            </a:r>
            <a:r>
              <a:rPr dirty="0"/>
              <a:t>less</a:t>
            </a:r>
            <a:r>
              <a:rPr dirty="0" spc="160"/>
              <a:t> </a:t>
            </a:r>
            <a:r>
              <a:rPr dirty="0" spc="-10"/>
              <a:t>likely.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419" y="1226005"/>
            <a:ext cx="83070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017520" algn="l"/>
              </a:tabLst>
            </a:pPr>
            <a:r>
              <a:rPr dirty="0"/>
              <a:t>The</a:t>
            </a:r>
            <a:r>
              <a:rPr dirty="0" spc="80"/>
              <a:t> </a:t>
            </a:r>
            <a:r>
              <a:rPr dirty="0"/>
              <a:t>formula</a:t>
            </a:r>
            <a:r>
              <a:rPr dirty="0" spc="85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54" i="1">
                <a:latin typeface="Times New Roman"/>
                <a:cs typeface="Times New Roman"/>
              </a:rPr>
              <a:t> </a:t>
            </a:r>
            <a:r>
              <a:rPr dirty="0">
                <a:latin typeface="Lucida Sans Unicode"/>
                <a:cs typeface="Lucida Sans Unicode"/>
              </a:rPr>
              <a:t>∼</a:t>
            </a:r>
            <a:r>
              <a:rPr dirty="0" spc="-55">
                <a:latin typeface="Lucida Sans Unicode"/>
                <a:cs typeface="Lucida Sans Unicode"/>
              </a:rPr>
              <a:t> </a:t>
            </a:r>
            <a:r>
              <a:rPr dirty="0" spc="190" i="1">
                <a:latin typeface="Times New Roman"/>
                <a:cs typeface="Times New Roman"/>
              </a:rPr>
              <a:t>k</a:t>
            </a:r>
            <a:r>
              <a:rPr dirty="0" baseline="-14905" sz="3075" spc="284" i="1">
                <a:latin typeface="Times New Roman"/>
                <a:cs typeface="Times New Roman"/>
              </a:rPr>
              <a:t>B</a:t>
            </a:r>
            <a:r>
              <a:rPr dirty="0" sz="2450" spc="190" i="1">
                <a:latin typeface="Times New Roman"/>
                <a:cs typeface="Times New Roman"/>
              </a:rPr>
              <a:t>T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20"/>
              <a:t>can</a:t>
            </a:r>
            <a:r>
              <a:rPr dirty="0" sz="2450" spc="85"/>
              <a:t> </a:t>
            </a:r>
            <a:r>
              <a:rPr dirty="0" sz="2450" spc="20"/>
              <a:t>be</a:t>
            </a:r>
            <a:r>
              <a:rPr dirty="0" sz="2450" spc="90"/>
              <a:t> </a:t>
            </a:r>
            <a:r>
              <a:rPr dirty="0" sz="2450" spc="20"/>
              <a:t>used</a:t>
            </a:r>
            <a:r>
              <a:rPr dirty="0" sz="2450" spc="95"/>
              <a:t> </a:t>
            </a:r>
            <a:r>
              <a:rPr dirty="0" sz="2450" spc="20"/>
              <a:t>to</a:t>
            </a:r>
            <a:r>
              <a:rPr dirty="0" sz="2450" spc="95"/>
              <a:t> </a:t>
            </a:r>
            <a:r>
              <a:rPr dirty="0" sz="2450" spc="20"/>
              <a:t>approximate.</a:t>
            </a:r>
            <a:r>
              <a:rPr dirty="0" sz="2450" spc="-204"/>
              <a:t> </a:t>
            </a:r>
            <a:r>
              <a:rPr dirty="0" sz="2450" spc="75"/>
              <a:t>.</a:t>
            </a:r>
            <a:r>
              <a:rPr dirty="0" sz="2450" spc="-204"/>
              <a:t> </a:t>
            </a:r>
            <a:r>
              <a:rPr dirty="0" sz="2450" spc="75"/>
              <a:t>.</a:t>
            </a:r>
            <a:r>
              <a:rPr dirty="0" sz="2450" spc="-204"/>
              <a:t> </a:t>
            </a:r>
            <a:r>
              <a:rPr dirty="0" sz="2450" spc="20"/>
              <a:t>(Choose</a:t>
            </a:r>
            <a:r>
              <a:rPr dirty="0" sz="2450" spc="100"/>
              <a:t> </a:t>
            </a:r>
            <a:r>
              <a:rPr dirty="0" sz="2450" spc="50"/>
              <a:t>all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401323"/>
            <a:ext cx="8260715" cy="422656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</a:pP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apply.)</a:t>
            </a:r>
            <a:endParaRPr sz="2450">
              <a:latin typeface="Garamond"/>
              <a:cs typeface="Garamond"/>
            </a:endParaRPr>
          </a:p>
          <a:p>
            <a:pPr marL="386715" marR="508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isolated,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scopic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system.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maximum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isolated,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scopic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system.</a:t>
            </a:r>
            <a:endParaRPr sz="2450">
              <a:latin typeface="Garamond"/>
              <a:cs typeface="Garamond"/>
            </a:endParaRPr>
          </a:p>
          <a:p>
            <a:pPr marL="386715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macroscopic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contact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reservoir.</a:t>
            </a:r>
            <a:endParaRPr sz="2450">
              <a:latin typeface="Garamond"/>
              <a:cs typeface="Garamond"/>
            </a:endParaRPr>
          </a:p>
          <a:p>
            <a:pPr marL="386080" marR="698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maximum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macroscopic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contact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with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reservoir.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2619" y="878291"/>
            <a:ext cx="8394065" cy="3892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88900">
              <a:lnSpc>
                <a:spcPct val="100000"/>
              </a:lnSpc>
              <a:spcBef>
                <a:spcPts val="95"/>
              </a:spcBef>
              <a:tabLst>
                <a:tab pos="34480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88900">
              <a:lnSpc>
                <a:spcPct val="1000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formula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85" i="1">
                <a:latin typeface="Times New Roman"/>
                <a:cs typeface="Times New Roman"/>
              </a:rPr>
              <a:t>E</a:t>
            </a:r>
            <a:r>
              <a:rPr dirty="0" sz="1400" spc="200" i="1">
                <a:latin typeface="Times New Roman"/>
                <a:cs typeface="Times New Roman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∼</a:t>
            </a:r>
            <a:r>
              <a:rPr dirty="0" sz="1400" spc="15">
                <a:latin typeface="Lucida Sans Unicode"/>
                <a:cs typeface="Lucida Sans Unicode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k</a:t>
            </a:r>
            <a:r>
              <a:rPr dirty="0" baseline="-11111" sz="1500" spc="195" i="1">
                <a:latin typeface="Cambria"/>
                <a:cs typeface="Cambria"/>
              </a:rPr>
              <a:t>B</a:t>
            </a:r>
            <a:r>
              <a:rPr dirty="0" sz="1400" spc="130" i="1">
                <a:latin typeface="Times New Roman"/>
                <a:cs typeface="Times New Roman"/>
              </a:rPr>
              <a:t>T</a:t>
            </a:r>
            <a:r>
              <a:rPr dirty="0" sz="1400" spc="409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approximate.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459740" indent="-257175">
              <a:lnSpc>
                <a:spcPct val="100000"/>
              </a:lnSpc>
              <a:buAutoNum type="alphaUcPeriod"/>
              <a:tabLst>
                <a:tab pos="4597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isolated,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macroscopic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  <a:p>
            <a:pPr marL="4597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isolated,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macroscopic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  <a:p>
            <a:pPr marL="4597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macroscopic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contact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with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reservoir.</a:t>
            </a:r>
            <a:endParaRPr sz="1400">
              <a:latin typeface="Times New Roman"/>
              <a:cs typeface="Times New Roman"/>
            </a:endParaRPr>
          </a:p>
          <a:p>
            <a:pPr marL="4597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97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macroscopic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contact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reservoir.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77470">
              <a:lnSpc>
                <a:spcPct val="100000"/>
              </a:lnSpc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30" b="1">
                <a:latin typeface="Book Antiqua"/>
                <a:cs typeface="Book Antiqu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algn="just" marL="88900" marR="66675">
              <a:lnSpc>
                <a:spcPct val="106700"/>
              </a:lnSpc>
              <a:spcBef>
                <a:spcPts val="600"/>
              </a:spcBef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formula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maximum.</a:t>
            </a:r>
            <a:r>
              <a:rPr dirty="0" sz="1400" spc="4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based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Boltzmann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distribution,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applies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reservoir.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C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works,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while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don’t.</a:t>
            </a:r>
            <a:endParaRPr sz="1400">
              <a:latin typeface="Times New Roman"/>
              <a:cs typeface="Times New Roman"/>
            </a:endParaRPr>
          </a:p>
          <a:p>
            <a:pPr algn="just" marL="88900" marR="64769">
              <a:lnSpc>
                <a:spcPct val="106700"/>
              </a:lnSpc>
              <a:spcBef>
                <a:spcPts val="600"/>
              </a:spcBef>
            </a:pP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what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A?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Remember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isolated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system,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individual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entire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acts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reservoir,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should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still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in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ballpark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k</a:t>
            </a:r>
            <a:r>
              <a:rPr dirty="0" baseline="-11111" sz="1500" spc="195" i="1">
                <a:latin typeface="Cambria"/>
                <a:cs typeface="Cambria"/>
              </a:rPr>
              <a:t>B</a:t>
            </a:r>
            <a:r>
              <a:rPr dirty="0" sz="1400" spc="130" i="1">
                <a:latin typeface="Times New Roman"/>
                <a:cs typeface="Times New Roman"/>
              </a:rPr>
              <a:t>T</a:t>
            </a:r>
            <a:r>
              <a:rPr dirty="0" sz="1400" spc="-14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34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system.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following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0"/>
              <a:t> </a:t>
            </a:r>
            <a:r>
              <a:rPr dirty="0"/>
              <a:t>generally</a:t>
            </a:r>
            <a:r>
              <a:rPr dirty="0" spc="125"/>
              <a:t> </a:t>
            </a:r>
            <a:r>
              <a:rPr dirty="0" spc="65"/>
              <a:t>true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5"/>
              <a:t> </a:t>
            </a:r>
            <a:r>
              <a:rPr dirty="0"/>
              <a:t>macroscopic</a:t>
            </a:r>
            <a:r>
              <a:rPr dirty="0" spc="125"/>
              <a:t> </a:t>
            </a:r>
            <a:r>
              <a:rPr dirty="0" spc="60"/>
              <a:t>system?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If</a:t>
            </a:r>
            <a:r>
              <a:rPr dirty="0" spc="330"/>
              <a:t> </a:t>
            </a:r>
            <a:r>
              <a:rPr dirty="0"/>
              <a:t>you</a:t>
            </a:r>
            <a:r>
              <a:rPr dirty="0" spc="340"/>
              <a:t> </a:t>
            </a:r>
            <a:r>
              <a:rPr dirty="0"/>
              <a:t>know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microstate</a:t>
            </a:r>
            <a:r>
              <a:rPr dirty="0" spc="335"/>
              <a:t> </a:t>
            </a:r>
            <a:r>
              <a:rPr dirty="0"/>
              <a:t>of</a:t>
            </a:r>
            <a:r>
              <a:rPr dirty="0" spc="345"/>
              <a:t> </a:t>
            </a:r>
            <a:r>
              <a:rPr dirty="0" spc="130"/>
              <a:t>a</a:t>
            </a:r>
            <a:r>
              <a:rPr dirty="0" spc="335"/>
              <a:t> </a:t>
            </a:r>
            <a:r>
              <a:rPr dirty="0" spc="50"/>
              <a:t>system</a:t>
            </a:r>
            <a:r>
              <a:rPr dirty="0" spc="335"/>
              <a:t> </a:t>
            </a:r>
            <a:r>
              <a:rPr dirty="0"/>
              <a:t>then</a:t>
            </a:r>
            <a:r>
              <a:rPr dirty="0" spc="345"/>
              <a:t> </a:t>
            </a:r>
            <a:r>
              <a:rPr dirty="0"/>
              <a:t>in</a:t>
            </a:r>
            <a:r>
              <a:rPr dirty="0" spc="335"/>
              <a:t> </a:t>
            </a:r>
            <a:r>
              <a:rPr dirty="0"/>
              <a:t>principle</a:t>
            </a:r>
            <a:r>
              <a:rPr dirty="0" spc="345"/>
              <a:t> </a:t>
            </a:r>
            <a:r>
              <a:rPr dirty="0" spc="-25"/>
              <a:t>you </a:t>
            </a:r>
            <a:r>
              <a:rPr dirty="0" spc="-25"/>
              <a:t>	</a:t>
            </a:r>
            <a:r>
              <a:rPr dirty="0"/>
              <a:t>also</a:t>
            </a:r>
            <a:r>
              <a:rPr dirty="0" spc="165"/>
              <a:t> </a:t>
            </a:r>
            <a:r>
              <a:rPr dirty="0"/>
              <a:t>know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macrostate.</a:t>
            </a: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If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54"/>
              <a:t> </a:t>
            </a:r>
            <a:r>
              <a:rPr dirty="0"/>
              <a:t>know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 spc="50"/>
              <a:t>macrostate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 spc="130"/>
              <a:t>a</a:t>
            </a:r>
            <a:r>
              <a:rPr dirty="0" spc="260"/>
              <a:t> </a:t>
            </a:r>
            <a:r>
              <a:rPr dirty="0" spc="50"/>
              <a:t>system</a:t>
            </a:r>
            <a:r>
              <a:rPr dirty="0" spc="254"/>
              <a:t> </a:t>
            </a:r>
            <a:r>
              <a:rPr dirty="0"/>
              <a:t>then</a:t>
            </a:r>
            <a:r>
              <a:rPr dirty="0" spc="260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/>
              <a:t>principle</a:t>
            </a:r>
            <a:r>
              <a:rPr dirty="0" spc="260"/>
              <a:t> </a:t>
            </a:r>
            <a:r>
              <a:rPr dirty="0" spc="-25"/>
              <a:t>you </a:t>
            </a:r>
            <a:r>
              <a:rPr dirty="0" spc="-25"/>
              <a:t>	</a:t>
            </a:r>
            <a:r>
              <a:rPr dirty="0"/>
              <a:t>also</a:t>
            </a:r>
            <a:r>
              <a:rPr dirty="0" spc="165"/>
              <a:t> </a:t>
            </a:r>
            <a:r>
              <a:rPr dirty="0"/>
              <a:t>know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microstate.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Neither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 spc="-10"/>
              <a:t>above.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45"/>
              <a:t>A</a:t>
            </a:r>
            <a:r>
              <a:rPr dirty="0" spc="114"/>
              <a:t> </a:t>
            </a:r>
            <a:r>
              <a:rPr dirty="0" spc="45"/>
              <a:t>quantum</a:t>
            </a:r>
            <a:r>
              <a:rPr dirty="0" spc="114"/>
              <a:t> </a:t>
            </a:r>
            <a:r>
              <a:rPr dirty="0" spc="20"/>
              <a:t>simple</a:t>
            </a:r>
            <a:r>
              <a:rPr dirty="0" spc="114"/>
              <a:t> </a:t>
            </a:r>
            <a:r>
              <a:rPr dirty="0" spc="10"/>
              <a:t>harmonic</a:t>
            </a:r>
            <a:r>
              <a:rPr dirty="0" spc="114"/>
              <a:t> </a:t>
            </a:r>
            <a:r>
              <a:rPr dirty="0" spc="25"/>
              <a:t>oscillator</a:t>
            </a:r>
            <a:r>
              <a:rPr dirty="0" spc="114"/>
              <a:t> </a:t>
            </a:r>
            <a:r>
              <a:rPr dirty="0" spc="40"/>
              <a:t>has</a:t>
            </a:r>
            <a:r>
              <a:rPr dirty="0" spc="114"/>
              <a:t> </a:t>
            </a:r>
            <a:r>
              <a:rPr dirty="0" spc="25"/>
              <a:t>evenly</a:t>
            </a:r>
            <a:r>
              <a:rPr dirty="0" spc="114"/>
              <a:t> </a:t>
            </a:r>
            <a:r>
              <a:rPr dirty="0" spc="20"/>
              <a:t>spaced</a:t>
            </a:r>
            <a:r>
              <a:rPr dirty="0" spc="114"/>
              <a:t> </a:t>
            </a:r>
            <a:r>
              <a:rPr dirty="0" spc="5"/>
              <a:t>energies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2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75"/>
              <a:t> </a:t>
            </a:r>
            <a:r>
              <a:rPr dirty="0" spc="185"/>
              <a:t>(</a:t>
            </a:r>
            <a:r>
              <a:rPr dirty="0" spc="185" i="1">
                <a:latin typeface="Times New Roman"/>
                <a:cs typeface="Times New Roman"/>
              </a:rPr>
              <a:t>n</a:t>
            </a:r>
            <a:r>
              <a:rPr dirty="0" spc="-340" i="1">
                <a:latin typeface="Times New Roman"/>
                <a:cs typeface="Times New Roman"/>
              </a:rPr>
              <a:t> </a:t>
            </a:r>
            <a:r>
              <a:rPr dirty="0" spc="130"/>
              <a:t>+</a:t>
            </a:r>
            <a:r>
              <a:rPr dirty="0" spc="-340"/>
              <a:t> </a:t>
            </a:r>
            <a:r>
              <a:rPr dirty="0" spc="25"/>
              <a:t>1</a:t>
            </a:r>
            <a:r>
              <a:rPr dirty="0" spc="25" i="1">
                <a:latin typeface="Times New Roman"/>
                <a:cs typeface="Times New Roman"/>
              </a:rPr>
              <a:t>/</a:t>
            </a:r>
            <a:r>
              <a:rPr dirty="0" spc="25"/>
              <a:t>2)</a:t>
            </a:r>
            <a:r>
              <a:rPr dirty="0" spc="25">
                <a:latin typeface="Lucida Sans Unicode"/>
                <a:cs typeface="Lucida Sans Unicode"/>
              </a:rPr>
              <a:t>ℏ</a:t>
            </a:r>
            <a:r>
              <a:rPr dirty="0" spc="25" i="1">
                <a:latin typeface="Times New Roman"/>
                <a:cs typeface="Times New Roman"/>
              </a:rPr>
              <a:t>ω</a:t>
            </a:r>
            <a:r>
              <a:rPr dirty="0" spc="25"/>
              <a:t>,</a:t>
            </a:r>
            <a:r>
              <a:rPr dirty="0" spc="30"/>
              <a:t> </a:t>
            </a:r>
            <a:r>
              <a:rPr dirty="0" spc="10"/>
              <a:t>where</a:t>
            </a:r>
            <a:r>
              <a:rPr dirty="0" spc="5"/>
              <a:t> </a:t>
            </a:r>
            <a:r>
              <a:rPr dirty="0" spc="-225" i="1">
                <a:latin typeface="Times New Roman"/>
                <a:cs typeface="Times New Roman"/>
              </a:rPr>
              <a:t>ω</a:t>
            </a:r>
            <a:r>
              <a:rPr dirty="0" spc="90" i="1">
                <a:latin typeface="Times New Roman"/>
                <a:cs typeface="Times New Roman"/>
              </a:rPr>
              <a:t> </a:t>
            </a:r>
            <a:r>
              <a:rPr dirty="0" spc="20"/>
              <a:t>is</a:t>
            </a:r>
            <a:r>
              <a:rPr dirty="0" spc="5"/>
              <a:t> </a:t>
            </a:r>
            <a:r>
              <a:rPr dirty="0" spc="45"/>
              <a:t>the</a:t>
            </a:r>
            <a:r>
              <a:rPr dirty="0" spc="5"/>
              <a:t> </a:t>
            </a:r>
            <a:r>
              <a:rPr dirty="0" spc="65"/>
              <a:t>angular</a:t>
            </a:r>
            <a:r>
              <a:rPr dirty="0"/>
              <a:t> </a:t>
            </a:r>
            <a:r>
              <a:rPr dirty="0" spc="-5"/>
              <a:t>frequency.</a:t>
            </a:r>
            <a:r>
              <a:rPr dirty="0" spc="350"/>
              <a:t> </a:t>
            </a:r>
            <a:r>
              <a:rPr dirty="0" spc="25"/>
              <a:t>Which</a:t>
            </a:r>
            <a:r>
              <a:rPr dirty="0" spc="5"/>
              <a:t> </a:t>
            </a:r>
            <a:r>
              <a:rPr dirty="0" spc="-5"/>
              <a:t>would</a:t>
            </a:r>
            <a:r>
              <a:rPr dirty="0" spc="5"/>
              <a:t> </a:t>
            </a:r>
            <a:r>
              <a:rPr dirty="0" spc="10"/>
              <a:t>you</a:t>
            </a:r>
            <a:r>
              <a:rPr dirty="0" spc="135"/>
              <a:t> </a:t>
            </a:r>
            <a:r>
              <a:rPr dirty="0" spc="40"/>
              <a:t>expect</a:t>
            </a:r>
            <a:r>
              <a:rPr dirty="0" spc="135"/>
              <a:t> </a:t>
            </a:r>
            <a:r>
              <a:rPr dirty="0" spc="15"/>
              <a:t>to</a:t>
            </a:r>
            <a:r>
              <a:rPr dirty="0" spc="135"/>
              <a:t> </a:t>
            </a:r>
            <a:r>
              <a:rPr dirty="0" spc="25"/>
              <a:t>fall</a:t>
            </a:r>
            <a:r>
              <a:rPr dirty="0" spc="135"/>
              <a:t> </a:t>
            </a:r>
            <a:r>
              <a:rPr dirty="0" spc="-10"/>
              <a:t>closer</a:t>
            </a:r>
            <a:r>
              <a:rPr dirty="0" spc="135"/>
              <a:t> </a:t>
            </a:r>
            <a:r>
              <a:rPr dirty="0" spc="15"/>
              <a:t>to</a:t>
            </a:r>
            <a:r>
              <a:rPr dirty="0" spc="135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2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75"/>
              <a:t> </a:t>
            </a:r>
            <a:r>
              <a:rPr dirty="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-275" i="1">
                <a:latin typeface="Times New Roman"/>
                <a:cs typeface="Times New Roman"/>
              </a:rPr>
              <a:t> </a:t>
            </a:r>
            <a:r>
              <a:rPr dirty="0" sz="2450" spc="175"/>
              <a:t>?</a:t>
            </a:r>
            <a:r>
              <a:rPr dirty="0" sz="2450" spc="390"/>
              <a:t> </a:t>
            </a:r>
            <a:r>
              <a:rPr dirty="0" sz="2450" spc="5"/>
              <a:t>(Choose</a:t>
            </a:r>
            <a:r>
              <a:rPr dirty="0" sz="2450" spc="135"/>
              <a:t> </a:t>
            </a:r>
            <a:r>
              <a:rPr dirty="0" sz="2450" spc="15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732726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oscillator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oscillator</a:t>
            </a:r>
            <a:endParaRPr sz="2450">
              <a:latin typeface="Garamond"/>
              <a:cs typeface="Garamond"/>
            </a:endParaRPr>
          </a:p>
          <a:p>
            <a:pPr marL="2032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effect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45"/>
              <a:t>A</a:t>
            </a:r>
            <a:r>
              <a:rPr dirty="0" spc="114"/>
              <a:t> </a:t>
            </a:r>
            <a:r>
              <a:rPr dirty="0" spc="45"/>
              <a:t>quantum</a:t>
            </a:r>
            <a:r>
              <a:rPr dirty="0" spc="114"/>
              <a:t> </a:t>
            </a:r>
            <a:r>
              <a:rPr dirty="0" spc="20"/>
              <a:t>simple</a:t>
            </a:r>
            <a:r>
              <a:rPr dirty="0" spc="114"/>
              <a:t> </a:t>
            </a:r>
            <a:r>
              <a:rPr dirty="0" spc="10"/>
              <a:t>harmonic</a:t>
            </a:r>
            <a:r>
              <a:rPr dirty="0" spc="114"/>
              <a:t> </a:t>
            </a:r>
            <a:r>
              <a:rPr dirty="0" spc="25"/>
              <a:t>oscillator</a:t>
            </a:r>
            <a:r>
              <a:rPr dirty="0" spc="114"/>
              <a:t> </a:t>
            </a:r>
            <a:r>
              <a:rPr dirty="0" spc="40"/>
              <a:t>has</a:t>
            </a:r>
            <a:r>
              <a:rPr dirty="0" spc="114"/>
              <a:t> </a:t>
            </a:r>
            <a:r>
              <a:rPr dirty="0" spc="25"/>
              <a:t>evenly</a:t>
            </a:r>
            <a:r>
              <a:rPr dirty="0" spc="114"/>
              <a:t> </a:t>
            </a:r>
            <a:r>
              <a:rPr dirty="0" spc="20"/>
              <a:t>spaced</a:t>
            </a:r>
            <a:r>
              <a:rPr dirty="0" spc="114"/>
              <a:t> </a:t>
            </a:r>
            <a:r>
              <a:rPr dirty="0" spc="5"/>
              <a:t>energies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2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75"/>
              <a:t> </a:t>
            </a:r>
            <a:r>
              <a:rPr dirty="0" spc="185"/>
              <a:t>(</a:t>
            </a:r>
            <a:r>
              <a:rPr dirty="0" spc="185" i="1">
                <a:latin typeface="Times New Roman"/>
                <a:cs typeface="Times New Roman"/>
              </a:rPr>
              <a:t>n</a:t>
            </a:r>
            <a:r>
              <a:rPr dirty="0" spc="-340" i="1">
                <a:latin typeface="Times New Roman"/>
                <a:cs typeface="Times New Roman"/>
              </a:rPr>
              <a:t> </a:t>
            </a:r>
            <a:r>
              <a:rPr dirty="0" spc="130"/>
              <a:t>+</a:t>
            </a:r>
            <a:r>
              <a:rPr dirty="0" spc="-340"/>
              <a:t> </a:t>
            </a:r>
            <a:r>
              <a:rPr dirty="0" spc="25"/>
              <a:t>1</a:t>
            </a:r>
            <a:r>
              <a:rPr dirty="0" spc="25" i="1">
                <a:latin typeface="Times New Roman"/>
                <a:cs typeface="Times New Roman"/>
              </a:rPr>
              <a:t>/</a:t>
            </a:r>
            <a:r>
              <a:rPr dirty="0" spc="25"/>
              <a:t>2)</a:t>
            </a:r>
            <a:r>
              <a:rPr dirty="0" spc="25">
                <a:latin typeface="Lucida Sans Unicode"/>
                <a:cs typeface="Lucida Sans Unicode"/>
              </a:rPr>
              <a:t>ℏ</a:t>
            </a:r>
            <a:r>
              <a:rPr dirty="0" spc="25" i="1">
                <a:latin typeface="Times New Roman"/>
                <a:cs typeface="Times New Roman"/>
              </a:rPr>
              <a:t>ω</a:t>
            </a:r>
            <a:r>
              <a:rPr dirty="0" spc="25"/>
              <a:t>,</a:t>
            </a:r>
            <a:r>
              <a:rPr dirty="0" spc="30"/>
              <a:t> </a:t>
            </a:r>
            <a:r>
              <a:rPr dirty="0" spc="10"/>
              <a:t>where</a:t>
            </a:r>
            <a:r>
              <a:rPr dirty="0" spc="5"/>
              <a:t> </a:t>
            </a:r>
            <a:r>
              <a:rPr dirty="0" spc="-225" i="1">
                <a:latin typeface="Times New Roman"/>
                <a:cs typeface="Times New Roman"/>
              </a:rPr>
              <a:t>ω</a:t>
            </a:r>
            <a:r>
              <a:rPr dirty="0" spc="90" i="1">
                <a:latin typeface="Times New Roman"/>
                <a:cs typeface="Times New Roman"/>
              </a:rPr>
              <a:t> </a:t>
            </a:r>
            <a:r>
              <a:rPr dirty="0" spc="20"/>
              <a:t>is</a:t>
            </a:r>
            <a:r>
              <a:rPr dirty="0" spc="5"/>
              <a:t> </a:t>
            </a:r>
            <a:r>
              <a:rPr dirty="0" spc="45"/>
              <a:t>the</a:t>
            </a:r>
            <a:r>
              <a:rPr dirty="0" spc="5"/>
              <a:t> </a:t>
            </a:r>
            <a:r>
              <a:rPr dirty="0" spc="65"/>
              <a:t>angular</a:t>
            </a:r>
            <a:r>
              <a:rPr dirty="0"/>
              <a:t> </a:t>
            </a:r>
            <a:r>
              <a:rPr dirty="0" spc="-5"/>
              <a:t>frequency.</a:t>
            </a:r>
            <a:r>
              <a:rPr dirty="0" spc="350"/>
              <a:t> </a:t>
            </a:r>
            <a:r>
              <a:rPr dirty="0" spc="25"/>
              <a:t>Which</a:t>
            </a:r>
            <a:r>
              <a:rPr dirty="0" spc="5"/>
              <a:t> </a:t>
            </a:r>
            <a:r>
              <a:rPr dirty="0" spc="-5"/>
              <a:t>would</a:t>
            </a:r>
            <a:r>
              <a:rPr dirty="0" spc="5"/>
              <a:t> </a:t>
            </a:r>
            <a:r>
              <a:rPr dirty="0" spc="10"/>
              <a:t>you</a:t>
            </a:r>
            <a:r>
              <a:rPr dirty="0" spc="135"/>
              <a:t> </a:t>
            </a:r>
            <a:r>
              <a:rPr dirty="0" spc="40"/>
              <a:t>expect</a:t>
            </a:r>
            <a:r>
              <a:rPr dirty="0" spc="135"/>
              <a:t> </a:t>
            </a:r>
            <a:r>
              <a:rPr dirty="0" spc="15"/>
              <a:t>to</a:t>
            </a:r>
            <a:r>
              <a:rPr dirty="0" spc="135"/>
              <a:t> </a:t>
            </a:r>
            <a:r>
              <a:rPr dirty="0" spc="25"/>
              <a:t>fall</a:t>
            </a:r>
            <a:r>
              <a:rPr dirty="0" spc="135"/>
              <a:t> </a:t>
            </a:r>
            <a:r>
              <a:rPr dirty="0" spc="-10"/>
              <a:t>closer</a:t>
            </a:r>
            <a:r>
              <a:rPr dirty="0" spc="135"/>
              <a:t> </a:t>
            </a:r>
            <a:r>
              <a:rPr dirty="0" spc="15"/>
              <a:t>to</a:t>
            </a:r>
            <a:r>
              <a:rPr dirty="0" spc="135"/>
              <a:t> </a:t>
            </a:r>
            <a:r>
              <a:rPr dirty="0" spc="285" i="1">
                <a:latin typeface="Times New Roman"/>
                <a:cs typeface="Times New Roman"/>
              </a:rPr>
              <a:t>E</a:t>
            </a:r>
            <a:r>
              <a:rPr dirty="0" spc="22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75"/>
              <a:t> </a:t>
            </a:r>
            <a:r>
              <a:rPr dirty="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-275" i="1">
                <a:latin typeface="Times New Roman"/>
                <a:cs typeface="Times New Roman"/>
              </a:rPr>
              <a:t> </a:t>
            </a:r>
            <a:r>
              <a:rPr dirty="0" sz="2450" spc="175"/>
              <a:t>?</a:t>
            </a:r>
            <a:r>
              <a:rPr dirty="0" sz="2450" spc="390"/>
              <a:t> </a:t>
            </a:r>
            <a:r>
              <a:rPr dirty="0" sz="2450" spc="5"/>
              <a:t>(Choose</a:t>
            </a:r>
            <a:r>
              <a:rPr dirty="0" sz="2450" spc="135"/>
              <a:t> </a:t>
            </a:r>
            <a:r>
              <a:rPr dirty="0" sz="2450" spc="15"/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421615"/>
            <a:ext cx="8293734" cy="330263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oscillator</a:t>
            </a:r>
            <a:endParaRPr sz="2450">
              <a:latin typeface="Garamond"/>
              <a:cs typeface="Garamond"/>
            </a:endParaRPr>
          </a:p>
          <a:p>
            <a:pPr marL="488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oscillator</a:t>
            </a:r>
            <a:endParaRPr sz="2450">
              <a:latin typeface="Garamond"/>
              <a:cs typeface="Garamond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effect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thermal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algn="just" marL="36195" marR="177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65" b="1">
                <a:latin typeface="Book Antiqua"/>
                <a:cs typeface="Book Antiqua"/>
              </a:rPr>
              <a:t> 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5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oscillator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larger </a:t>
            </a:r>
            <a:r>
              <a:rPr dirty="0" sz="2450">
                <a:latin typeface="Garamond"/>
                <a:cs typeface="Garamond"/>
              </a:rPr>
              <a:t>spacing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365">
                <a:latin typeface="Lucida Sans Unicode"/>
                <a:cs typeface="Lucida Sans Unicode"/>
              </a:rPr>
              <a:t>ℏ</a:t>
            </a:r>
            <a:r>
              <a:rPr dirty="0" sz="2450" spc="-365" i="1">
                <a:latin typeface="Times New Roman"/>
                <a:cs typeface="Times New Roman"/>
              </a:rPr>
              <a:t>ω</a:t>
            </a:r>
            <a:r>
              <a:rPr dirty="0" sz="2450" spc="21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states.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enough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575" i="1">
                <a:latin typeface="Times New Roman"/>
                <a:cs typeface="Times New Roman"/>
              </a:rPr>
              <a:t> </a:t>
            </a:r>
            <a:r>
              <a:rPr dirty="0" sz="2450" spc="-275">
                <a:latin typeface="Lucida Sans Unicode"/>
                <a:cs typeface="Lucida Sans Unicode"/>
              </a:rPr>
              <a:t>≫</a:t>
            </a:r>
            <a:r>
              <a:rPr dirty="0" sz="2450" spc="320">
                <a:latin typeface="Lucida Sans Unicode"/>
                <a:cs typeface="Lucida Sans Unicode"/>
              </a:rPr>
              <a:t> </a:t>
            </a:r>
            <a:r>
              <a:rPr dirty="0" sz="245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65" i="1">
                <a:latin typeface="Times New Roman"/>
                <a:cs typeface="Times New Roman"/>
              </a:rPr>
              <a:t> 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zero.</a:t>
            </a:r>
            <a:r>
              <a:rPr dirty="0" sz="2450" spc="229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opposite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limit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315">
                <a:latin typeface="Lucida Sans Unicode"/>
                <a:cs typeface="Lucida Sans Unicode"/>
              </a:rPr>
              <a:t>ℏ</a:t>
            </a:r>
            <a:r>
              <a:rPr dirty="0" sz="2450" spc="-315" i="1">
                <a:latin typeface="Times New Roman"/>
                <a:cs typeface="Times New Roman"/>
              </a:rPr>
              <a:t>ω</a:t>
            </a:r>
            <a:r>
              <a:rPr dirty="0" sz="2450" spc="240" i="1">
                <a:latin typeface="Times New Roman"/>
                <a:cs typeface="Times New Roman"/>
              </a:rPr>
              <a:t> </a:t>
            </a:r>
            <a:r>
              <a:rPr dirty="0" sz="2450" spc="-275">
                <a:latin typeface="Lucida Sans Unicode"/>
                <a:cs typeface="Lucida Sans Unicode"/>
              </a:rPr>
              <a:t>≪</a:t>
            </a:r>
            <a:r>
              <a:rPr dirty="0" sz="2450" spc="-15">
                <a:latin typeface="Lucida Sans Unicode"/>
                <a:cs typeface="Lucida Sans Unicode"/>
              </a:rPr>
              <a:t> </a:t>
            </a:r>
            <a:r>
              <a:rPr dirty="0" sz="245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585" i="1">
                <a:latin typeface="Times New Roman"/>
                <a:cs typeface="Times New Roman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215" i="1">
                <a:latin typeface="Times New Roman"/>
                <a:cs typeface="Times New Roman"/>
              </a:rPr>
              <a:t>k</a:t>
            </a:r>
            <a:r>
              <a:rPr dirty="0" baseline="-14905" sz="3075" spc="322" i="1">
                <a:latin typeface="Times New Roman"/>
                <a:cs typeface="Times New Roman"/>
              </a:rPr>
              <a:t>B</a:t>
            </a:r>
            <a:r>
              <a:rPr dirty="0" sz="2450" spc="215" i="1">
                <a:latin typeface="Times New Roman"/>
                <a:cs typeface="Times New Roman"/>
              </a:rPr>
              <a:t>T</a:t>
            </a:r>
            <a:r>
              <a:rPr dirty="0" sz="2450" spc="-240" i="1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5805" algn="l"/>
              </a:tabLst>
            </a:pPr>
            <a:r>
              <a:rPr dirty="0"/>
              <a:t>Which</a:t>
            </a:r>
            <a:r>
              <a:rPr dirty="0" spc="440"/>
              <a:t> </a:t>
            </a:r>
            <a:r>
              <a:rPr dirty="0"/>
              <a:t>would</a:t>
            </a:r>
            <a:r>
              <a:rPr dirty="0" spc="455"/>
              <a:t> </a:t>
            </a:r>
            <a:r>
              <a:rPr dirty="0"/>
              <a:t>you</a:t>
            </a:r>
            <a:r>
              <a:rPr dirty="0" spc="450"/>
              <a:t> </a:t>
            </a:r>
            <a:r>
              <a:rPr dirty="0"/>
              <a:t>expect</a:t>
            </a:r>
            <a:r>
              <a:rPr dirty="0" spc="445"/>
              <a:t> </a:t>
            </a:r>
            <a:r>
              <a:rPr dirty="0"/>
              <a:t>to</a:t>
            </a:r>
            <a:r>
              <a:rPr dirty="0" spc="455"/>
              <a:t> </a:t>
            </a:r>
            <a:r>
              <a:rPr dirty="0"/>
              <a:t>be</a:t>
            </a:r>
            <a:r>
              <a:rPr dirty="0" spc="450"/>
              <a:t> </a:t>
            </a:r>
            <a:r>
              <a:rPr dirty="0"/>
              <a:t>moving</a:t>
            </a:r>
            <a:r>
              <a:rPr dirty="0" spc="450"/>
              <a:t> </a:t>
            </a:r>
            <a:r>
              <a:rPr dirty="0"/>
              <a:t>faster</a:t>
            </a:r>
            <a:r>
              <a:rPr dirty="0" spc="450"/>
              <a:t> </a:t>
            </a:r>
            <a:r>
              <a:rPr dirty="0"/>
              <a:t>in</a:t>
            </a:r>
            <a:r>
              <a:rPr dirty="0" spc="450"/>
              <a:t> </a:t>
            </a:r>
            <a:r>
              <a:rPr dirty="0"/>
              <a:t>the</a:t>
            </a:r>
            <a:r>
              <a:rPr dirty="0" spc="450"/>
              <a:t> </a:t>
            </a:r>
            <a:r>
              <a:rPr dirty="0" spc="75"/>
              <a:t>air</a:t>
            </a:r>
            <a:r>
              <a:rPr dirty="0" spc="455"/>
              <a:t> </a:t>
            </a:r>
            <a:r>
              <a:rPr dirty="0" spc="-10"/>
              <a:t>around </a:t>
            </a:r>
            <a:r>
              <a:rPr dirty="0" spc="30"/>
              <a:t>you?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651129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molecule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nitrogen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molecule</a:t>
            </a:r>
            <a:endParaRPr sz="2450">
              <a:latin typeface="Garamond"/>
              <a:cs typeface="Garamond"/>
            </a:endParaRPr>
          </a:p>
          <a:p>
            <a:pPr marL="2032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5805" algn="l"/>
              </a:tabLst>
            </a:pPr>
            <a:r>
              <a:rPr dirty="0"/>
              <a:t>Which</a:t>
            </a:r>
            <a:r>
              <a:rPr dirty="0" spc="440"/>
              <a:t> </a:t>
            </a:r>
            <a:r>
              <a:rPr dirty="0"/>
              <a:t>would</a:t>
            </a:r>
            <a:r>
              <a:rPr dirty="0" spc="455"/>
              <a:t> </a:t>
            </a:r>
            <a:r>
              <a:rPr dirty="0"/>
              <a:t>you</a:t>
            </a:r>
            <a:r>
              <a:rPr dirty="0" spc="450"/>
              <a:t> </a:t>
            </a:r>
            <a:r>
              <a:rPr dirty="0"/>
              <a:t>expect</a:t>
            </a:r>
            <a:r>
              <a:rPr dirty="0" spc="445"/>
              <a:t> </a:t>
            </a:r>
            <a:r>
              <a:rPr dirty="0"/>
              <a:t>to</a:t>
            </a:r>
            <a:r>
              <a:rPr dirty="0" spc="455"/>
              <a:t> </a:t>
            </a:r>
            <a:r>
              <a:rPr dirty="0"/>
              <a:t>be</a:t>
            </a:r>
            <a:r>
              <a:rPr dirty="0" spc="450"/>
              <a:t> </a:t>
            </a:r>
            <a:r>
              <a:rPr dirty="0"/>
              <a:t>moving</a:t>
            </a:r>
            <a:r>
              <a:rPr dirty="0" spc="450"/>
              <a:t> </a:t>
            </a:r>
            <a:r>
              <a:rPr dirty="0"/>
              <a:t>faster</a:t>
            </a:r>
            <a:r>
              <a:rPr dirty="0" spc="450"/>
              <a:t> </a:t>
            </a:r>
            <a:r>
              <a:rPr dirty="0"/>
              <a:t>in</a:t>
            </a:r>
            <a:r>
              <a:rPr dirty="0" spc="450"/>
              <a:t> </a:t>
            </a:r>
            <a:r>
              <a:rPr dirty="0"/>
              <a:t>the</a:t>
            </a:r>
            <a:r>
              <a:rPr dirty="0" spc="450"/>
              <a:t> </a:t>
            </a:r>
            <a:r>
              <a:rPr dirty="0" spc="75"/>
              <a:t>air</a:t>
            </a:r>
            <a:r>
              <a:rPr dirty="0" spc="455"/>
              <a:t> </a:t>
            </a:r>
            <a:r>
              <a:rPr dirty="0" spc="-10"/>
              <a:t>around </a:t>
            </a:r>
            <a:r>
              <a:rPr dirty="0" spc="30"/>
              <a:t>you?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19" y="2042037"/>
            <a:ext cx="8330565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molecule</a:t>
            </a:r>
            <a:endParaRPr sz="2450">
              <a:latin typeface="Garamond"/>
              <a:cs typeface="Garamond"/>
            </a:endParaRPr>
          </a:p>
          <a:p>
            <a:pPr marL="63500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nitrogen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molecule</a:t>
            </a:r>
            <a:endParaRPr sz="2450">
              <a:latin typeface="Garamond"/>
              <a:cs typeface="Garamond"/>
            </a:endParaRPr>
          </a:p>
          <a:p>
            <a:pPr marL="59055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speed.</a:t>
            </a:r>
            <a:endParaRPr sz="2450">
              <a:latin typeface="Garamond"/>
              <a:cs typeface="Garamond"/>
            </a:endParaRPr>
          </a:p>
          <a:p>
            <a:pPr algn="just" marL="50800" marR="41275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40" b="1">
                <a:latin typeface="Book Antiqua"/>
                <a:cs typeface="Book Antiqua"/>
              </a:rPr>
              <a:t>  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translational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ki- </a:t>
            </a:r>
            <a:r>
              <a:rPr dirty="0" sz="2450">
                <a:latin typeface="Garamond"/>
                <a:cs typeface="Garamond"/>
              </a:rPr>
              <a:t>netic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160">
                <a:latin typeface="Garamond"/>
                <a:cs typeface="Garamond"/>
              </a:rPr>
              <a:t>((3</a:t>
            </a:r>
            <a:r>
              <a:rPr dirty="0" sz="2450" spc="160" i="1">
                <a:latin typeface="Times New Roman"/>
                <a:cs typeface="Times New Roman"/>
              </a:rPr>
              <a:t>/</a:t>
            </a:r>
            <a:r>
              <a:rPr dirty="0" sz="2450" spc="160">
                <a:latin typeface="Garamond"/>
                <a:cs typeface="Garamond"/>
              </a:rPr>
              <a:t>2)</a:t>
            </a:r>
            <a:r>
              <a:rPr dirty="0" sz="2450" spc="160" i="1">
                <a:latin typeface="Times New Roman"/>
                <a:cs typeface="Times New Roman"/>
              </a:rPr>
              <a:t>k</a:t>
            </a:r>
            <a:r>
              <a:rPr dirty="0" baseline="-14905" sz="3075" spc="240" i="1">
                <a:latin typeface="Times New Roman"/>
                <a:cs typeface="Times New Roman"/>
              </a:rPr>
              <a:t>B</a:t>
            </a:r>
            <a:r>
              <a:rPr dirty="0" sz="2450" spc="160" i="1">
                <a:latin typeface="Times New Roman"/>
                <a:cs typeface="Times New Roman"/>
              </a:rPr>
              <a:t>T</a:t>
            </a:r>
            <a:r>
              <a:rPr dirty="0" sz="2450" spc="-155" i="1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Garamond"/>
                <a:cs typeface="Garamond"/>
              </a:rPr>
              <a:t>),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means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lighter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be </a:t>
            </a:r>
            <a:r>
              <a:rPr dirty="0" sz="2450">
                <a:latin typeface="Garamond"/>
                <a:cs typeface="Garamond"/>
              </a:rPr>
              <a:t>moving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faster.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 spc="50"/>
              <a:t>water</a:t>
            </a:r>
            <a:r>
              <a:rPr dirty="0" spc="160"/>
              <a:t> </a:t>
            </a:r>
            <a:r>
              <a:rPr dirty="0"/>
              <a:t>molecule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0"/>
              <a:t> </a:t>
            </a:r>
            <a:r>
              <a:rPr dirty="0"/>
              <a:t>made</a:t>
            </a:r>
            <a:r>
              <a:rPr dirty="0" spc="160"/>
              <a:t> </a:t>
            </a:r>
            <a:r>
              <a:rPr dirty="0"/>
              <a:t>up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three</a:t>
            </a:r>
            <a:r>
              <a:rPr dirty="0" spc="165"/>
              <a:t> </a:t>
            </a:r>
            <a:r>
              <a:rPr dirty="0"/>
              <a:t>atoms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 spc="55"/>
              <a:t>are</a:t>
            </a:r>
            <a:r>
              <a:rPr dirty="0" spc="170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75" b="0" i="1">
                <a:latin typeface="Bookman Old Style"/>
                <a:cs typeface="Bookman Old Style"/>
              </a:rPr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 spc="80"/>
              <a:t>a </a:t>
            </a:r>
            <a:r>
              <a:rPr dirty="0"/>
              <a:t>line</a:t>
            </a:r>
            <a:r>
              <a:rPr dirty="0" spc="35"/>
              <a:t> </a:t>
            </a:r>
            <a:r>
              <a:rPr dirty="0" spc="50"/>
              <a:t>with</a:t>
            </a:r>
            <a:r>
              <a:rPr dirty="0" spc="40"/>
              <a:t> </a:t>
            </a:r>
            <a:r>
              <a:rPr dirty="0"/>
              <a:t>each</a:t>
            </a:r>
            <a:r>
              <a:rPr dirty="0" spc="50"/>
              <a:t> </a:t>
            </a:r>
            <a:r>
              <a:rPr dirty="0"/>
              <a:t>other.</a:t>
            </a:r>
            <a:r>
              <a:rPr dirty="0" spc="415"/>
              <a:t> </a:t>
            </a:r>
            <a:r>
              <a:rPr dirty="0" spc="50"/>
              <a:t>Based</a:t>
            </a:r>
            <a:r>
              <a:rPr dirty="0" spc="45"/>
              <a:t> </a:t>
            </a:r>
            <a:r>
              <a:rPr dirty="0"/>
              <a:t>on</a:t>
            </a:r>
            <a:r>
              <a:rPr dirty="0" spc="50"/>
              <a:t> </a:t>
            </a:r>
            <a:r>
              <a:rPr dirty="0"/>
              <a:t>only</a:t>
            </a:r>
            <a:r>
              <a:rPr dirty="0" spc="40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information,</a:t>
            </a:r>
            <a:r>
              <a:rPr dirty="0" spc="75"/>
              <a:t> </a:t>
            </a:r>
            <a:r>
              <a:rPr dirty="0"/>
              <a:t>which</a:t>
            </a:r>
            <a:r>
              <a:rPr dirty="0" spc="50"/>
              <a:t> </a:t>
            </a:r>
            <a:r>
              <a:rPr dirty="0" spc="-75"/>
              <a:t>of</a:t>
            </a:r>
            <a:r>
              <a:rPr dirty="0" spc="45"/>
              <a:t> </a:t>
            </a:r>
            <a:r>
              <a:rPr dirty="0" spc="-25"/>
              <a:t>the </a:t>
            </a:r>
            <a:r>
              <a:rPr dirty="0" spc="-20"/>
              <a:t>following</a:t>
            </a:r>
            <a:r>
              <a:rPr dirty="0" spc="45"/>
              <a:t> </a:t>
            </a:r>
            <a:r>
              <a:rPr dirty="0"/>
              <a:t>is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50"/>
              <a:t>best </a:t>
            </a:r>
            <a:r>
              <a:rPr dirty="0"/>
              <a:t>prediction</a:t>
            </a:r>
            <a:r>
              <a:rPr dirty="0" spc="45"/>
              <a:t> </a:t>
            </a:r>
            <a:r>
              <a:rPr dirty="0" spc="-20"/>
              <a:t>for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65"/>
              <a:t>heat</a:t>
            </a:r>
            <a:r>
              <a:rPr dirty="0" spc="50"/>
              <a:t> capacity,</a:t>
            </a:r>
            <a:r>
              <a:rPr dirty="0" spc="80"/>
              <a:t> </a:t>
            </a:r>
            <a:r>
              <a:rPr dirty="0"/>
              <a:t>per</a:t>
            </a:r>
            <a:r>
              <a:rPr dirty="0" spc="45"/>
              <a:t> </a:t>
            </a:r>
            <a:r>
              <a:rPr dirty="0" spc="-10"/>
              <a:t>molecule,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 spc="50"/>
              <a:t>water</a:t>
            </a:r>
            <a:r>
              <a:rPr dirty="0" spc="114"/>
              <a:t> </a:t>
            </a:r>
            <a:r>
              <a:rPr dirty="0"/>
              <a:t>vapor</a:t>
            </a:r>
            <a:r>
              <a:rPr dirty="0" spc="114"/>
              <a:t> </a:t>
            </a:r>
            <a:r>
              <a:rPr dirty="0" spc="145"/>
              <a:t>at</a:t>
            </a:r>
            <a:r>
              <a:rPr dirty="0" spc="110"/>
              <a:t> </a:t>
            </a:r>
            <a:r>
              <a:rPr dirty="0"/>
              <a:t>room</a:t>
            </a:r>
            <a:r>
              <a:rPr dirty="0" spc="110"/>
              <a:t> </a:t>
            </a:r>
            <a:r>
              <a:rPr dirty="0" spc="65"/>
              <a:t>temperature?</a:t>
            </a:r>
            <a:r>
              <a:rPr dirty="0" spc="365"/>
              <a:t> </a:t>
            </a:r>
            <a:r>
              <a:rPr dirty="0"/>
              <a:t>(Choose</a:t>
            </a:r>
            <a:r>
              <a:rPr dirty="0" spc="11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801205"/>
            <a:ext cx="147320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 spc="170">
                <a:latin typeface="Garamond"/>
                <a:cs typeface="Garamond"/>
              </a:rPr>
              <a:t>(1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195" i="1">
                <a:latin typeface="Times New Roman"/>
                <a:cs typeface="Times New Roman"/>
              </a:rPr>
              <a:t>k</a:t>
            </a:r>
            <a:r>
              <a:rPr dirty="0" baseline="-14905" sz="3075" spc="292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170">
                <a:latin typeface="Garamond"/>
                <a:cs typeface="Garamond"/>
              </a:rPr>
              <a:t>(3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170">
                <a:latin typeface="Garamond"/>
                <a:cs typeface="Garamond"/>
              </a:rPr>
              <a:t>(5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121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114">
                <a:latin typeface="Garamond"/>
                <a:cs typeface="Garamond"/>
              </a:rPr>
              <a:t>3</a:t>
            </a:r>
            <a:r>
              <a:rPr dirty="0" sz="2450" spc="114" i="1">
                <a:latin typeface="Times New Roman"/>
                <a:cs typeface="Times New Roman"/>
              </a:rPr>
              <a:t>k</a:t>
            </a:r>
            <a:r>
              <a:rPr dirty="0" baseline="-14905" sz="3075" spc="172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718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10.5.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SOME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APPLICATIONS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BOLTZMANN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DISTRIBUTION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55"/>
              <a:t> </a:t>
            </a:r>
            <a:r>
              <a:rPr dirty="0" spc="50"/>
              <a:t>water</a:t>
            </a:r>
            <a:r>
              <a:rPr dirty="0" spc="160"/>
              <a:t> </a:t>
            </a:r>
            <a:r>
              <a:rPr dirty="0"/>
              <a:t>molecule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0"/>
              <a:t> </a:t>
            </a:r>
            <a:r>
              <a:rPr dirty="0"/>
              <a:t>made</a:t>
            </a:r>
            <a:r>
              <a:rPr dirty="0" spc="160"/>
              <a:t> </a:t>
            </a:r>
            <a:r>
              <a:rPr dirty="0"/>
              <a:t>up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three</a:t>
            </a:r>
            <a:r>
              <a:rPr dirty="0" spc="165"/>
              <a:t> </a:t>
            </a:r>
            <a:r>
              <a:rPr dirty="0"/>
              <a:t>atoms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 spc="55"/>
              <a:t>are</a:t>
            </a:r>
            <a:r>
              <a:rPr dirty="0" spc="170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75" b="0" i="1">
                <a:latin typeface="Bookman Old Style"/>
                <a:cs typeface="Bookman Old Style"/>
              </a:rPr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/>
              <a:t>in</a:t>
            </a:r>
            <a:r>
              <a:rPr dirty="0" spc="165"/>
              <a:t> </a:t>
            </a:r>
            <a:r>
              <a:rPr dirty="0" spc="80"/>
              <a:t>a </a:t>
            </a:r>
            <a:r>
              <a:rPr dirty="0"/>
              <a:t>line</a:t>
            </a:r>
            <a:r>
              <a:rPr dirty="0" spc="35"/>
              <a:t> </a:t>
            </a:r>
            <a:r>
              <a:rPr dirty="0" spc="50"/>
              <a:t>with</a:t>
            </a:r>
            <a:r>
              <a:rPr dirty="0" spc="40"/>
              <a:t> </a:t>
            </a:r>
            <a:r>
              <a:rPr dirty="0"/>
              <a:t>each</a:t>
            </a:r>
            <a:r>
              <a:rPr dirty="0" spc="50"/>
              <a:t> </a:t>
            </a:r>
            <a:r>
              <a:rPr dirty="0"/>
              <a:t>other.</a:t>
            </a:r>
            <a:r>
              <a:rPr dirty="0" spc="415"/>
              <a:t> </a:t>
            </a:r>
            <a:r>
              <a:rPr dirty="0" spc="50"/>
              <a:t>Based</a:t>
            </a:r>
            <a:r>
              <a:rPr dirty="0" spc="45"/>
              <a:t> </a:t>
            </a:r>
            <a:r>
              <a:rPr dirty="0"/>
              <a:t>on</a:t>
            </a:r>
            <a:r>
              <a:rPr dirty="0" spc="50"/>
              <a:t> </a:t>
            </a:r>
            <a:r>
              <a:rPr dirty="0"/>
              <a:t>only</a:t>
            </a:r>
            <a:r>
              <a:rPr dirty="0" spc="40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information,</a:t>
            </a:r>
            <a:r>
              <a:rPr dirty="0" spc="75"/>
              <a:t> </a:t>
            </a:r>
            <a:r>
              <a:rPr dirty="0"/>
              <a:t>which</a:t>
            </a:r>
            <a:r>
              <a:rPr dirty="0" spc="50"/>
              <a:t> </a:t>
            </a:r>
            <a:r>
              <a:rPr dirty="0" spc="-75"/>
              <a:t>of</a:t>
            </a:r>
            <a:r>
              <a:rPr dirty="0" spc="45"/>
              <a:t> </a:t>
            </a:r>
            <a:r>
              <a:rPr dirty="0" spc="-25"/>
              <a:t>the </a:t>
            </a:r>
            <a:r>
              <a:rPr dirty="0" spc="-20"/>
              <a:t>following</a:t>
            </a:r>
            <a:r>
              <a:rPr dirty="0" spc="45"/>
              <a:t> </a:t>
            </a:r>
            <a:r>
              <a:rPr dirty="0"/>
              <a:t>is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50"/>
              <a:t>best </a:t>
            </a:r>
            <a:r>
              <a:rPr dirty="0"/>
              <a:t>prediction</a:t>
            </a:r>
            <a:r>
              <a:rPr dirty="0" spc="45"/>
              <a:t> </a:t>
            </a:r>
            <a:r>
              <a:rPr dirty="0" spc="-20"/>
              <a:t>for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65"/>
              <a:t>heat</a:t>
            </a:r>
            <a:r>
              <a:rPr dirty="0" spc="50"/>
              <a:t> capacity,</a:t>
            </a:r>
            <a:r>
              <a:rPr dirty="0" spc="80"/>
              <a:t> </a:t>
            </a:r>
            <a:r>
              <a:rPr dirty="0"/>
              <a:t>per</a:t>
            </a:r>
            <a:r>
              <a:rPr dirty="0" spc="45"/>
              <a:t> </a:t>
            </a:r>
            <a:r>
              <a:rPr dirty="0" spc="-10"/>
              <a:t>molecule,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 spc="50"/>
              <a:t>water</a:t>
            </a:r>
            <a:r>
              <a:rPr dirty="0" spc="114"/>
              <a:t> </a:t>
            </a:r>
            <a:r>
              <a:rPr dirty="0"/>
              <a:t>vapor</a:t>
            </a:r>
            <a:r>
              <a:rPr dirty="0" spc="114"/>
              <a:t> </a:t>
            </a:r>
            <a:r>
              <a:rPr dirty="0" spc="145"/>
              <a:t>at</a:t>
            </a:r>
            <a:r>
              <a:rPr dirty="0" spc="110"/>
              <a:t> </a:t>
            </a:r>
            <a:r>
              <a:rPr dirty="0"/>
              <a:t>room</a:t>
            </a:r>
            <a:r>
              <a:rPr dirty="0" spc="110"/>
              <a:t> </a:t>
            </a:r>
            <a:r>
              <a:rPr dirty="0" spc="65"/>
              <a:t>temperature?</a:t>
            </a:r>
            <a:r>
              <a:rPr dirty="0" spc="365"/>
              <a:t> </a:t>
            </a:r>
            <a:r>
              <a:rPr dirty="0"/>
              <a:t>(Choose</a:t>
            </a:r>
            <a:r>
              <a:rPr dirty="0" spc="11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31558" y="2801205"/>
            <a:ext cx="8393430" cy="47701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705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70534" algn="l"/>
              </a:tabLst>
            </a:pPr>
            <a:r>
              <a:rPr dirty="0" sz="2450" spc="170">
                <a:latin typeface="Garamond"/>
                <a:cs typeface="Garamond"/>
              </a:rPr>
              <a:t>(1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70534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70534" algn="l"/>
              </a:tabLst>
            </a:pPr>
            <a:r>
              <a:rPr dirty="0" sz="2450" spc="195" i="1">
                <a:latin typeface="Times New Roman"/>
                <a:cs typeface="Times New Roman"/>
              </a:rPr>
              <a:t>k</a:t>
            </a:r>
            <a:r>
              <a:rPr dirty="0" baseline="-14905" sz="3075" spc="292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699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69900" algn="l"/>
              </a:tabLst>
            </a:pPr>
            <a:r>
              <a:rPr dirty="0" sz="2450" spc="170">
                <a:latin typeface="Garamond"/>
                <a:cs typeface="Garamond"/>
              </a:rPr>
              <a:t>(3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699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69900" algn="l"/>
              </a:tabLst>
            </a:pPr>
            <a:r>
              <a:rPr dirty="0" sz="2450" spc="170">
                <a:latin typeface="Garamond"/>
                <a:cs typeface="Garamond"/>
              </a:rPr>
              <a:t>(5</a:t>
            </a:r>
            <a:r>
              <a:rPr dirty="0" sz="2450" spc="170" i="1">
                <a:latin typeface="Times New Roman"/>
                <a:cs typeface="Times New Roman"/>
              </a:rPr>
              <a:t>/</a:t>
            </a:r>
            <a:r>
              <a:rPr dirty="0" sz="2450" spc="170">
                <a:latin typeface="Garamond"/>
                <a:cs typeface="Garamond"/>
              </a:rPr>
              <a:t>2)</a:t>
            </a:r>
            <a:r>
              <a:rPr dirty="0" sz="2450" spc="170" i="1">
                <a:latin typeface="Times New Roman"/>
                <a:cs typeface="Times New Roman"/>
              </a:rPr>
              <a:t>k</a:t>
            </a:r>
            <a:r>
              <a:rPr dirty="0" baseline="-14905" sz="3075" spc="254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marL="4705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70534" algn="l"/>
              </a:tabLst>
            </a:pPr>
            <a:r>
              <a:rPr dirty="0" sz="2450" spc="114">
                <a:latin typeface="Garamond"/>
                <a:cs typeface="Garamond"/>
              </a:rPr>
              <a:t>3</a:t>
            </a:r>
            <a:r>
              <a:rPr dirty="0" sz="2450" spc="114" i="1">
                <a:latin typeface="Times New Roman"/>
                <a:cs typeface="Times New Roman"/>
              </a:rPr>
              <a:t>k</a:t>
            </a:r>
            <a:r>
              <a:rPr dirty="0" baseline="-14905" sz="3075" spc="172" i="1">
                <a:latin typeface="Times New Roman"/>
                <a:cs typeface="Times New Roman"/>
              </a:rPr>
              <a:t>B</a:t>
            </a:r>
            <a:endParaRPr baseline="-14905" sz="3075">
              <a:latin typeface="Times New Roman"/>
              <a:cs typeface="Times New Roman"/>
            </a:endParaRPr>
          </a:p>
          <a:p>
            <a:pPr algn="just" marL="88900">
              <a:lnSpc>
                <a:spcPct val="100000"/>
              </a:lnSpc>
              <a:spcBef>
                <a:spcPts val="193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-50">
                <a:latin typeface="Garamond"/>
                <a:cs typeface="Garamond"/>
              </a:rPr>
              <a:t>E</a:t>
            </a:r>
            <a:endParaRPr sz="2450">
              <a:latin typeface="Garamond"/>
              <a:cs typeface="Garamond"/>
            </a:endParaRPr>
          </a:p>
          <a:p>
            <a:pPr algn="just" marL="99695" marR="55244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molecules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line,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shape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rotate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all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directions.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six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relevant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degrees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freedom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here,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translational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rotational,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leading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285" i="1">
                <a:latin typeface="Times New Roman"/>
                <a:cs typeface="Times New Roman"/>
              </a:rPr>
              <a:t>E</a:t>
            </a:r>
            <a:r>
              <a:rPr dirty="0" sz="2450" spc="320" i="1">
                <a:latin typeface="Times New Roman"/>
                <a:cs typeface="Times New Roman"/>
              </a:rPr>
              <a:t> </a:t>
            </a:r>
            <a:r>
              <a:rPr dirty="0" sz="2450">
                <a:latin typeface="Lucida Sans Unicode"/>
                <a:cs typeface="Lucida Sans Unicode"/>
              </a:rPr>
              <a:t>∼</a:t>
            </a:r>
            <a:r>
              <a:rPr dirty="0" sz="2450" spc="-5">
                <a:latin typeface="Lucida Sans Unicode"/>
                <a:cs typeface="Lucida Sans Unicode"/>
              </a:rPr>
              <a:t> </a:t>
            </a:r>
            <a:r>
              <a:rPr dirty="0" sz="2450" spc="120">
                <a:latin typeface="Garamond"/>
                <a:cs typeface="Garamond"/>
              </a:rPr>
              <a:t>3</a:t>
            </a:r>
            <a:r>
              <a:rPr dirty="0" sz="2450" spc="120" i="1">
                <a:latin typeface="Times New Roman"/>
                <a:cs typeface="Times New Roman"/>
              </a:rPr>
              <a:t>k</a:t>
            </a:r>
            <a:r>
              <a:rPr dirty="0" baseline="-14905" sz="3075" spc="179" i="1">
                <a:latin typeface="Times New Roman"/>
                <a:cs typeface="Times New Roman"/>
              </a:rPr>
              <a:t>B</a:t>
            </a:r>
            <a:r>
              <a:rPr dirty="0" sz="2450" spc="120" i="1">
                <a:latin typeface="Times New Roman"/>
                <a:cs typeface="Times New Roman"/>
              </a:rPr>
              <a:t>T</a:t>
            </a:r>
            <a:r>
              <a:rPr dirty="0" sz="2450" spc="-155" i="1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Garamond"/>
                <a:cs typeface="Garamond"/>
              </a:rPr>
              <a:t>,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so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heat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capacity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molecule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3</a:t>
            </a:r>
            <a:r>
              <a:rPr dirty="0" sz="2450" spc="145" i="1">
                <a:latin typeface="Times New Roman"/>
                <a:cs typeface="Times New Roman"/>
              </a:rPr>
              <a:t>k</a:t>
            </a:r>
            <a:r>
              <a:rPr dirty="0" baseline="-14905" sz="3075" spc="217" i="1">
                <a:latin typeface="Times New Roman"/>
                <a:cs typeface="Times New Roman"/>
              </a:rPr>
              <a:t>B</a:t>
            </a:r>
            <a:r>
              <a:rPr dirty="0" sz="2450" spc="14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1446" y="878291"/>
            <a:ext cx="2173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27825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10.6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Quantum</a:t>
            </a:r>
            <a:r>
              <a:rPr dirty="0" sz="1700" spc="225" b="1">
                <a:latin typeface="Book Antiqua"/>
                <a:cs typeface="Book Antiqua"/>
              </a:rPr>
              <a:t> </a:t>
            </a:r>
            <a:r>
              <a:rPr dirty="0" sz="1700" spc="65" b="1">
                <a:latin typeface="Book Antiqua"/>
                <a:cs typeface="Book Antiqua"/>
              </a:rPr>
              <a:t>Statistics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One</a:t>
            </a:r>
            <a:r>
              <a:rPr dirty="0" spc="10"/>
              <a:t> </a:t>
            </a:r>
            <a:r>
              <a:rPr dirty="0"/>
              <a:t>difference</a:t>
            </a:r>
            <a:r>
              <a:rPr dirty="0" spc="90"/>
              <a:t> </a:t>
            </a:r>
            <a:r>
              <a:rPr dirty="0"/>
              <a:t>between</a:t>
            </a:r>
            <a:r>
              <a:rPr dirty="0" spc="85"/>
              <a:t> </a:t>
            </a:r>
            <a:r>
              <a:rPr dirty="0" spc="130"/>
              <a:t>a</a:t>
            </a:r>
            <a:r>
              <a:rPr dirty="0" spc="85"/>
              <a:t> </a:t>
            </a:r>
            <a:r>
              <a:rPr dirty="0"/>
              <a:t>fermion</a:t>
            </a:r>
            <a:r>
              <a:rPr dirty="0" spc="95"/>
              <a:t> </a:t>
            </a:r>
            <a:r>
              <a:rPr dirty="0" spc="55"/>
              <a:t>and</a:t>
            </a:r>
            <a:r>
              <a:rPr dirty="0" spc="85"/>
              <a:t> </a:t>
            </a:r>
            <a:r>
              <a:rPr dirty="0" spc="130"/>
              <a:t>a</a:t>
            </a:r>
            <a:r>
              <a:rPr dirty="0" spc="90"/>
              <a:t> </a:t>
            </a:r>
            <a:r>
              <a:rPr dirty="0"/>
              <a:t>boson</a:t>
            </a:r>
            <a:r>
              <a:rPr dirty="0" spc="90"/>
              <a:t> </a:t>
            </a:r>
            <a:r>
              <a:rPr dirty="0"/>
              <a:t>is.</a:t>
            </a:r>
            <a:r>
              <a:rPr dirty="0" spc="-229"/>
              <a:t> </a:t>
            </a:r>
            <a:r>
              <a:rPr dirty="0" spc="75"/>
              <a:t>.</a:t>
            </a:r>
            <a:r>
              <a:rPr dirty="0" spc="-225"/>
              <a:t> </a:t>
            </a:r>
            <a:r>
              <a:rPr dirty="0" spc="75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808021"/>
            <a:ext cx="8261984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825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 spc="-20">
                <a:latin typeface="Garamond"/>
                <a:cs typeface="Garamond"/>
              </a:rPr>
              <a:t>You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apart,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bosons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85">
                <a:latin typeface="Garamond"/>
                <a:cs typeface="Garamond"/>
              </a:rPr>
              <a:t>apart.</a:t>
            </a:r>
            <a:endParaRPr sz="2450">
              <a:latin typeface="Garamond"/>
              <a:cs typeface="Garamond"/>
            </a:endParaRPr>
          </a:p>
          <a:p>
            <a:pPr marL="386715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quantum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65">
                <a:latin typeface="Garamond"/>
                <a:cs typeface="Garamond"/>
              </a:rPr>
              <a:t> as </a:t>
            </a:r>
            <a:r>
              <a:rPr dirty="0" sz="2450" spc="-20">
                <a:latin typeface="Garamond"/>
                <a:cs typeface="Garamond"/>
              </a:rPr>
              <a:t>each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other,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cannot.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boson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quantum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two.</a:t>
            </a:r>
            <a:endParaRPr sz="2450">
              <a:latin typeface="Garamond"/>
              <a:cs typeface="Garamond"/>
            </a:endParaRPr>
          </a:p>
          <a:p>
            <a:pPr marL="386080" marR="698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obey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classical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statistics,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require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quantum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statistics.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One</a:t>
            </a:r>
            <a:r>
              <a:rPr dirty="0" spc="10"/>
              <a:t> </a:t>
            </a:r>
            <a:r>
              <a:rPr dirty="0"/>
              <a:t>difference</a:t>
            </a:r>
            <a:r>
              <a:rPr dirty="0" spc="90"/>
              <a:t> </a:t>
            </a:r>
            <a:r>
              <a:rPr dirty="0"/>
              <a:t>between</a:t>
            </a:r>
            <a:r>
              <a:rPr dirty="0" spc="85"/>
              <a:t> </a:t>
            </a:r>
            <a:r>
              <a:rPr dirty="0" spc="130"/>
              <a:t>a</a:t>
            </a:r>
            <a:r>
              <a:rPr dirty="0" spc="85"/>
              <a:t> </a:t>
            </a:r>
            <a:r>
              <a:rPr dirty="0"/>
              <a:t>fermion</a:t>
            </a:r>
            <a:r>
              <a:rPr dirty="0" spc="95"/>
              <a:t> </a:t>
            </a:r>
            <a:r>
              <a:rPr dirty="0" spc="55"/>
              <a:t>and</a:t>
            </a:r>
            <a:r>
              <a:rPr dirty="0" spc="85"/>
              <a:t> </a:t>
            </a:r>
            <a:r>
              <a:rPr dirty="0" spc="130"/>
              <a:t>a</a:t>
            </a:r>
            <a:r>
              <a:rPr dirty="0" spc="90"/>
              <a:t> </a:t>
            </a:r>
            <a:r>
              <a:rPr dirty="0"/>
              <a:t>boson</a:t>
            </a:r>
            <a:r>
              <a:rPr dirty="0" spc="90"/>
              <a:t> </a:t>
            </a:r>
            <a:r>
              <a:rPr dirty="0"/>
              <a:t>is.</a:t>
            </a:r>
            <a:r>
              <a:rPr dirty="0" spc="-229"/>
              <a:t> </a:t>
            </a:r>
            <a:r>
              <a:rPr dirty="0" spc="75"/>
              <a:t>.</a:t>
            </a:r>
            <a:r>
              <a:rPr dirty="0" spc="-225"/>
              <a:t> </a:t>
            </a:r>
            <a:r>
              <a:rPr dirty="0" spc="75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08021"/>
            <a:ext cx="826897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825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-20">
                <a:latin typeface="Garamond"/>
                <a:cs typeface="Garamond"/>
              </a:rPr>
              <a:t>You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apart,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bosons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85">
                <a:latin typeface="Garamond"/>
                <a:cs typeface="Garamond"/>
              </a:rPr>
              <a:t>apart.</a:t>
            </a:r>
            <a:endParaRPr sz="2450">
              <a:latin typeface="Garamond"/>
              <a:cs typeface="Garamond"/>
            </a:endParaRPr>
          </a:p>
          <a:p>
            <a:pPr marL="39370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quantum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65">
                <a:latin typeface="Garamond"/>
                <a:cs typeface="Garamond"/>
              </a:rPr>
              <a:t> as </a:t>
            </a:r>
            <a:r>
              <a:rPr dirty="0" sz="2450" spc="-20">
                <a:latin typeface="Garamond"/>
                <a:cs typeface="Garamond"/>
              </a:rPr>
              <a:t>each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other,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identical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cannot.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boson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quantum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two.</a:t>
            </a:r>
            <a:endParaRPr sz="2450">
              <a:latin typeface="Garamond"/>
              <a:cs typeface="Garamond"/>
            </a:endParaRPr>
          </a:p>
          <a:p>
            <a:pPr marL="393065" marR="698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obey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classical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statistics,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require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quantum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statistics.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79570" algn="l"/>
              </a:tabLst>
            </a:pPr>
            <a:r>
              <a:rPr dirty="0"/>
              <a:t>You</a:t>
            </a:r>
            <a:r>
              <a:rPr dirty="0" spc="330"/>
              <a:t> </a:t>
            </a:r>
            <a:r>
              <a:rPr dirty="0"/>
              <a:t>plug</a:t>
            </a:r>
            <a:r>
              <a:rPr dirty="0" spc="325"/>
              <a:t> </a:t>
            </a:r>
            <a:r>
              <a:rPr dirty="0" spc="130"/>
              <a:t>a</a:t>
            </a:r>
            <a:r>
              <a:rPr dirty="0" spc="330"/>
              <a:t> </a:t>
            </a:r>
            <a:r>
              <a:rPr dirty="0" spc="70"/>
              <a:t>particular</a:t>
            </a:r>
            <a:r>
              <a:rPr dirty="0" spc="325"/>
              <a:t> </a:t>
            </a:r>
            <a:r>
              <a:rPr dirty="0"/>
              <a:t>energy</a:t>
            </a:r>
            <a:r>
              <a:rPr dirty="0" spc="340"/>
              <a:t> </a:t>
            </a:r>
            <a:r>
              <a:rPr dirty="0" spc="235" i="1">
                <a:latin typeface="Times New Roman"/>
                <a:cs typeface="Times New Roman"/>
              </a:rPr>
              <a:t>E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55"/>
              <a:t>and</a:t>
            </a:r>
            <a:r>
              <a:rPr dirty="0" spc="285"/>
              <a:t> </a:t>
            </a:r>
            <a:r>
              <a:rPr dirty="0" spc="130"/>
              <a:t>a</a:t>
            </a:r>
            <a:r>
              <a:rPr dirty="0" spc="285"/>
              <a:t> </a:t>
            </a:r>
            <a:r>
              <a:rPr dirty="0" spc="70"/>
              <a:t>particular</a:t>
            </a:r>
            <a:r>
              <a:rPr dirty="0" spc="285"/>
              <a:t> </a:t>
            </a:r>
            <a:r>
              <a:rPr dirty="0" spc="55"/>
              <a:t>temperature</a:t>
            </a:r>
            <a:r>
              <a:rPr dirty="0" spc="290"/>
              <a:t> </a:t>
            </a:r>
            <a:r>
              <a:rPr dirty="0" i="1">
                <a:latin typeface="Times New Roman"/>
                <a:cs typeface="Times New Roman"/>
              </a:rPr>
              <a:t>T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632460" algn="l"/>
                <a:tab pos="1165225" algn="l"/>
                <a:tab pos="3015615" algn="l"/>
                <a:tab pos="4707255" algn="l"/>
                <a:tab pos="5306695" algn="l"/>
                <a:tab pos="5840095" algn="l"/>
                <a:tab pos="7060565" algn="l"/>
                <a:tab pos="8053070" algn="l"/>
              </a:tabLst>
            </a:pPr>
            <a:r>
              <a:rPr dirty="0" spc="-20"/>
              <a:t>into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Bose-</a:t>
            </a:r>
            <a:r>
              <a:rPr dirty="0" spc="-10"/>
              <a:t>Einstein</a:t>
            </a:r>
            <a:r>
              <a:rPr dirty="0"/>
              <a:t>	</a:t>
            </a:r>
            <a:r>
              <a:rPr dirty="0" spc="-10"/>
              <a:t>distribution,</a:t>
            </a:r>
            <a:r>
              <a:rPr dirty="0"/>
              <a:t>	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25"/>
              <a:t>the</a:t>
            </a:r>
            <a:r>
              <a:rPr dirty="0"/>
              <a:t>	</a:t>
            </a:r>
            <a:r>
              <a:rPr dirty="0" spc="-10"/>
              <a:t>resulting</a:t>
            </a:r>
            <a:r>
              <a:rPr dirty="0"/>
              <a:t>	</a:t>
            </a:r>
            <a:r>
              <a:rPr dirty="0" spc="-10"/>
              <a:t>answer</a:t>
            </a:r>
            <a:r>
              <a:rPr dirty="0"/>
              <a:t>	</a:t>
            </a:r>
            <a:r>
              <a:rPr dirty="0" spc="-25"/>
              <a:t>is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763692"/>
            <a:ext cx="8261350" cy="4985385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  <a:tabLst>
                <a:tab pos="596900" algn="l"/>
              </a:tabLst>
            </a:pP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0">
                <a:latin typeface="Garamond"/>
                <a:cs typeface="Garamond"/>
              </a:rPr>
              <a:t>That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tells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algn="just" marL="386715" marR="508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state </a:t>
            </a:r>
            <a:r>
              <a:rPr dirty="0" sz="2450" spc="75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250" i="1">
                <a:latin typeface="Times New Roman"/>
                <a:cs typeface="Times New Roman"/>
              </a:rPr>
              <a:t>E</a:t>
            </a:r>
            <a:r>
              <a:rPr dirty="0" sz="2450" spc="250">
                <a:latin typeface="Garamond"/>
                <a:cs typeface="Garamond"/>
              </a:rPr>
              <a:t>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repeat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times,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result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86715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-50">
                <a:latin typeface="Garamond"/>
                <a:cs typeface="Garamond"/>
              </a:rPr>
              <a:t>If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10">
                <a:latin typeface="Garamond"/>
                <a:cs typeface="Garamond"/>
              </a:rPr>
              <a:t>of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50">
                <a:latin typeface="Garamond"/>
                <a:cs typeface="Garamond"/>
              </a:rPr>
              <a:t> with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250" i="1">
                <a:latin typeface="Times New Roman"/>
                <a:cs typeface="Times New Roman"/>
              </a:rPr>
              <a:t>E</a:t>
            </a:r>
            <a:r>
              <a:rPr dirty="0" sz="2450" spc="250">
                <a:latin typeface="Garamond"/>
                <a:cs typeface="Garamond"/>
              </a:rPr>
              <a:t>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then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repeat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times,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result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will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86715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expectation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0">
                <a:latin typeface="Garamond"/>
                <a:cs typeface="Garamond"/>
              </a:rPr>
              <a:t>of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100">
                <a:latin typeface="Garamond"/>
                <a:cs typeface="Garamond"/>
              </a:rPr>
              <a:t>of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86080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expectation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25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25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917440" algn="l"/>
              </a:tabLst>
            </a:pPr>
            <a:r>
              <a:rPr dirty="0"/>
              <a:t>Suppose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flip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0"/>
              <a:t> </a:t>
            </a:r>
            <a:r>
              <a:rPr dirty="0" spc="75"/>
              <a:t>(fair)</a:t>
            </a:r>
            <a:r>
              <a:rPr dirty="0" spc="145"/>
              <a:t> </a:t>
            </a:r>
            <a:r>
              <a:rPr dirty="0"/>
              <a:t>coin</a:t>
            </a:r>
            <a:r>
              <a:rPr dirty="0" spc="150"/>
              <a:t> </a:t>
            </a:r>
            <a:r>
              <a:rPr dirty="0"/>
              <a:t>6</a:t>
            </a:r>
            <a:r>
              <a:rPr dirty="0" spc="150"/>
              <a:t> </a:t>
            </a:r>
            <a:r>
              <a:rPr dirty="0" spc="-10"/>
              <a:t>times.</a:t>
            </a:r>
            <a:r>
              <a:rPr dirty="0"/>
              <a:t>	Are</a:t>
            </a:r>
            <a:r>
              <a:rPr dirty="0" spc="235"/>
              <a:t> </a:t>
            </a:r>
            <a:r>
              <a:rPr dirty="0"/>
              <a:t>you</a:t>
            </a:r>
            <a:r>
              <a:rPr dirty="0" spc="229"/>
              <a:t> </a:t>
            </a:r>
            <a:r>
              <a:rPr dirty="0"/>
              <a:t>more</a:t>
            </a:r>
            <a:r>
              <a:rPr dirty="0" spc="229"/>
              <a:t> </a:t>
            </a:r>
            <a:r>
              <a:rPr dirty="0"/>
              <a:t>likely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 spc="30"/>
              <a:t>get </a:t>
            </a:r>
            <a:r>
              <a:rPr dirty="0" spc="75"/>
              <a:t>(in</a:t>
            </a:r>
            <a:r>
              <a:rPr dirty="0" spc="195"/>
              <a:t> </a:t>
            </a:r>
            <a:r>
              <a:rPr dirty="0"/>
              <a:t>order)</a:t>
            </a:r>
            <a:r>
              <a:rPr dirty="0" spc="204"/>
              <a:t> </a:t>
            </a:r>
            <a:r>
              <a:rPr dirty="0"/>
              <a:t>HHHHHH</a:t>
            </a:r>
            <a:r>
              <a:rPr dirty="0" spc="195"/>
              <a:t> </a:t>
            </a:r>
            <a:r>
              <a:rPr dirty="0"/>
              <a:t>or</a:t>
            </a:r>
            <a:r>
              <a:rPr dirty="0" spc="204"/>
              <a:t> </a:t>
            </a:r>
            <a:r>
              <a:rPr dirty="0" spc="185"/>
              <a:t>HHTHTT?</a:t>
            </a:r>
            <a:r>
              <a:rPr dirty="0" spc="204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3669029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HHHHHH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185">
                <a:latin typeface="Garamond"/>
                <a:cs typeface="Garamond"/>
              </a:rPr>
              <a:t>HHTHTT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79570" algn="l"/>
              </a:tabLst>
            </a:pPr>
            <a:r>
              <a:rPr dirty="0"/>
              <a:t>You</a:t>
            </a:r>
            <a:r>
              <a:rPr dirty="0" spc="330"/>
              <a:t> </a:t>
            </a:r>
            <a:r>
              <a:rPr dirty="0"/>
              <a:t>plug</a:t>
            </a:r>
            <a:r>
              <a:rPr dirty="0" spc="325"/>
              <a:t> </a:t>
            </a:r>
            <a:r>
              <a:rPr dirty="0" spc="130"/>
              <a:t>a</a:t>
            </a:r>
            <a:r>
              <a:rPr dirty="0" spc="330"/>
              <a:t> </a:t>
            </a:r>
            <a:r>
              <a:rPr dirty="0" spc="70"/>
              <a:t>particular</a:t>
            </a:r>
            <a:r>
              <a:rPr dirty="0" spc="325"/>
              <a:t> </a:t>
            </a:r>
            <a:r>
              <a:rPr dirty="0"/>
              <a:t>energy</a:t>
            </a:r>
            <a:r>
              <a:rPr dirty="0" spc="340"/>
              <a:t> </a:t>
            </a:r>
            <a:r>
              <a:rPr dirty="0" spc="235" i="1">
                <a:latin typeface="Times New Roman"/>
                <a:cs typeface="Times New Roman"/>
              </a:rPr>
              <a:t>E</a:t>
            </a:r>
            <a:r>
              <a:rPr dirty="0" i="1">
                <a:latin typeface="Times New Roman"/>
                <a:cs typeface="Times New Roman"/>
              </a:rPr>
              <a:t>	</a:t>
            </a:r>
            <a:r>
              <a:rPr dirty="0" spc="55"/>
              <a:t>and</a:t>
            </a:r>
            <a:r>
              <a:rPr dirty="0" spc="285"/>
              <a:t> </a:t>
            </a:r>
            <a:r>
              <a:rPr dirty="0" spc="130"/>
              <a:t>a</a:t>
            </a:r>
            <a:r>
              <a:rPr dirty="0" spc="285"/>
              <a:t> </a:t>
            </a:r>
            <a:r>
              <a:rPr dirty="0" spc="70"/>
              <a:t>particular</a:t>
            </a:r>
            <a:r>
              <a:rPr dirty="0" spc="285"/>
              <a:t> </a:t>
            </a:r>
            <a:r>
              <a:rPr dirty="0" spc="55"/>
              <a:t>temperature</a:t>
            </a:r>
            <a:r>
              <a:rPr dirty="0" spc="290"/>
              <a:t> </a:t>
            </a:r>
            <a:r>
              <a:rPr dirty="0" i="1">
                <a:latin typeface="Times New Roman"/>
                <a:cs typeface="Times New Roman"/>
              </a:rPr>
              <a:t>T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632460" algn="l"/>
                <a:tab pos="1165225" algn="l"/>
                <a:tab pos="3015615" algn="l"/>
                <a:tab pos="4707255" algn="l"/>
                <a:tab pos="5306695" algn="l"/>
                <a:tab pos="5840095" algn="l"/>
                <a:tab pos="7060565" algn="l"/>
                <a:tab pos="8053070" algn="l"/>
              </a:tabLst>
            </a:pPr>
            <a:r>
              <a:rPr dirty="0" spc="-20"/>
              <a:t>into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Bose-</a:t>
            </a:r>
            <a:r>
              <a:rPr dirty="0" spc="-10"/>
              <a:t>Einstein</a:t>
            </a:r>
            <a:r>
              <a:rPr dirty="0"/>
              <a:t>	</a:t>
            </a:r>
            <a:r>
              <a:rPr dirty="0" spc="-10"/>
              <a:t>distribution,</a:t>
            </a:r>
            <a:r>
              <a:rPr dirty="0"/>
              <a:t>	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25"/>
              <a:t>the</a:t>
            </a:r>
            <a:r>
              <a:rPr dirty="0"/>
              <a:t>	</a:t>
            </a:r>
            <a:r>
              <a:rPr dirty="0" spc="-10"/>
              <a:t>resulting</a:t>
            </a:r>
            <a:r>
              <a:rPr dirty="0"/>
              <a:t>	</a:t>
            </a:r>
            <a:r>
              <a:rPr dirty="0" spc="-10"/>
              <a:t>answer</a:t>
            </a:r>
            <a:r>
              <a:rPr dirty="0"/>
              <a:t>	</a:t>
            </a:r>
            <a:r>
              <a:rPr dirty="0" spc="-25"/>
              <a:t>is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763692"/>
            <a:ext cx="8268970" cy="560578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  <a:tabLst>
                <a:tab pos="603885" algn="l"/>
              </a:tabLst>
            </a:pP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0">
                <a:latin typeface="Garamond"/>
                <a:cs typeface="Garamond"/>
              </a:rPr>
              <a:t>That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tells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algn="just" marL="393700" marR="508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state </a:t>
            </a:r>
            <a:r>
              <a:rPr dirty="0" sz="2450" spc="75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250" i="1">
                <a:latin typeface="Times New Roman"/>
                <a:cs typeface="Times New Roman"/>
              </a:rPr>
              <a:t>E</a:t>
            </a:r>
            <a:r>
              <a:rPr dirty="0" sz="2450" spc="250">
                <a:latin typeface="Garamond"/>
                <a:cs typeface="Garamond"/>
              </a:rPr>
              <a:t>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repeat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times,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result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9370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-50">
                <a:latin typeface="Garamond"/>
                <a:cs typeface="Garamond"/>
              </a:rPr>
              <a:t>If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10">
                <a:latin typeface="Garamond"/>
                <a:cs typeface="Garamond"/>
              </a:rPr>
              <a:t>of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50">
                <a:latin typeface="Garamond"/>
                <a:cs typeface="Garamond"/>
              </a:rPr>
              <a:t> with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250" i="1">
                <a:latin typeface="Times New Roman"/>
                <a:cs typeface="Times New Roman"/>
              </a:rPr>
              <a:t>E</a:t>
            </a:r>
            <a:r>
              <a:rPr dirty="0" sz="2450" spc="250">
                <a:latin typeface="Garamond"/>
                <a:cs typeface="Garamond"/>
              </a:rPr>
              <a:t>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then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repeat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times,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result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will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93700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expectation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0">
                <a:latin typeface="Garamond"/>
                <a:cs typeface="Garamond"/>
              </a:rPr>
              <a:t>of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100">
                <a:latin typeface="Garamond"/>
                <a:cs typeface="Garamond"/>
              </a:rPr>
              <a:t>of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algn="just" marL="393065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expectation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25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25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4</a:t>
            </a:r>
            <a:r>
              <a:rPr dirty="0" sz="2450" spc="-20" i="1">
                <a:latin typeface="Times New Roman"/>
                <a:cs typeface="Times New Roman"/>
              </a:rPr>
              <a:t>.</a:t>
            </a:r>
            <a:r>
              <a:rPr dirty="0" sz="2450" spc="-20">
                <a:latin typeface="Garamond"/>
                <a:cs typeface="Garamond"/>
              </a:rPr>
              <a:t>5.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You</a:t>
            </a:r>
            <a:r>
              <a:rPr dirty="0" spc="-5"/>
              <a:t> </a:t>
            </a:r>
            <a:r>
              <a:rPr dirty="0"/>
              <a:t>can</a:t>
            </a:r>
            <a:r>
              <a:rPr dirty="0" spc="-5"/>
              <a:t> </a:t>
            </a:r>
            <a:r>
              <a:rPr dirty="0"/>
              <a:t>reasonably</a:t>
            </a:r>
            <a:r>
              <a:rPr dirty="0" spc="-5"/>
              <a:t> </a:t>
            </a:r>
            <a:r>
              <a:rPr dirty="0"/>
              <a:t>ignore</a:t>
            </a:r>
            <a:r>
              <a:rPr dirty="0" spc="-10"/>
              <a:t> </a:t>
            </a:r>
            <a:r>
              <a:rPr dirty="0" spc="50"/>
              <a:t>this</a:t>
            </a:r>
            <a:r>
              <a:rPr dirty="0" spc="-10"/>
              <a:t> </a:t>
            </a:r>
            <a:r>
              <a:rPr dirty="0"/>
              <a:t>section,</a:t>
            </a:r>
            <a:r>
              <a:rPr dirty="0" spc="50"/>
              <a:t> </a:t>
            </a:r>
            <a:r>
              <a:rPr dirty="0" spc="55"/>
              <a:t>and</a:t>
            </a:r>
            <a:r>
              <a:rPr dirty="0" spc="-5"/>
              <a:t> </a:t>
            </a:r>
            <a:r>
              <a:rPr dirty="0" spc="80"/>
              <a:t>just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Boltzmann </a:t>
            </a:r>
            <a:r>
              <a:rPr dirty="0"/>
              <a:t>distribution</a:t>
            </a:r>
            <a:r>
              <a:rPr dirty="0" spc="225"/>
              <a:t> </a:t>
            </a:r>
            <a:r>
              <a:rPr dirty="0"/>
              <a:t>from</a:t>
            </a:r>
            <a:r>
              <a:rPr dirty="0" spc="225"/>
              <a:t> </a:t>
            </a:r>
            <a:r>
              <a:rPr dirty="0"/>
              <a:t>Section</a:t>
            </a:r>
            <a:r>
              <a:rPr dirty="0" spc="225"/>
              <a:t> </a:t>
            </a:r>
            <a:r>
              <a:rPr dirty="0"/>
              <a:t>10.4,</a:t>
            </a:r>
            <a:r>
              <a:rPr dirty="0" spc="225"/>
              <a:t> </a:t>
            </a:r>
            <a:r>
              <a:rPr dirty="0"/>
              <a:t>when.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75"/>
              <a:t>all</a:t>
            </a:r>
            <a:r>
              <a:rPr dirty="0" spc="225"/>
              <a:t> </a:t>
            </a:r>
            <a:r>
              <a:rPr dirty="0" spc="114"/>
              <a:t>that</a:t>
            </a:r>
            <a:r>
              <a:rPr dirty="0" spc="22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You’re</a:t>
            </a:r>
            <a:r>
              <a:rPr dirty="0" spc="170"/>
              <a:t> </a:t>
            </a:r>
            <a:r>
              <a:rPr dirty="0"/>
              <a:t>looking</a:t>
            </a:r>
            <a:r>
              <a:rPr dirty="0" spc="185"/>
              <a:t> </a:t>
            </a:r>
            <a:r>
              <a:rPr dirty="0"/>
              <a:t>for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occupancy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 spc="130"/>
              <a:t>a</a:t>
            </a:r>
            <a:r>
              <a:rPr dirty="0" spc="185"/>
              <a:t> </a:t>
            </a:r>
            <a:r>
              <a:rPr dirty="0"/>
              <a:t>very</a:t>
            </a:r>
            <a:r>
              <a:rPr dirty="0" spc="180"/>
              <a:t> </a:t>
            </a:r>
            <a:r>
              <a:rPr dirty="0"/>
              <a:t>high-energy</a:t>
            </a:r>
            <a:r>
              <a:rPr dirty="0" spc="185"/>
              <a:t> </a:t>
            </a:r>
            <a:r>
              <a:rPr dirty="0" spc="70"/>
              <a:t>state.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You’re</a:t>
            </a:r>
            <a:r>
              <a:rPr dirty="0" spc="150"/>
              <a:t> </a:t>
            </a:r>
            <a:r>
              <a:rPr dirty="0"/>
              <a:t>looking</a:t>
            </a:r>
            <a:r>
              <a:rPr dirty="0" spc="165"/>
              <a:t> </a:t>
            </a:r>
            <a:r>
              <a:rPr dirty="0"/>
              <a:t>for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occupancy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5"/>
              <a:t> </a:t>
            </a:r>
            <a:r>
              <a:rPr dirty="0"/>
              <a:t>very</a:t>
            </a:r>
            <a:r>
              <a:rPr dirty="0" spc="160"/>
              <a:t> </a:t>
            </a:r>
            <a:r>
              <a:rPr dirty="0" spc="-30"/>
              <a:t>low-</a:t>
            </a:r>
            <a:r>
              <a:rPr dirty="0"/>
              <a:t>energy</a:t>
            </a:r>
            <a:r>
              <a:rPr dirty="0" spc="165"/>
              <a:t> </a:t>
            </a:r>
            <a:r>
              <a:rPr dirty="0" spc="70"/>
              <a:t>state.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415"/>
              <a:t> </a:t>
            </a:r>
            <a:r>
              <a:rPr dirty="0"/>
              <a:t>particles</a:t>
            </a:r>
            <a:r>
              <a:rPr dirty="0" spc="420"/>
              <a:t> </a:t>
            </a:r>
            <a:r>
              <a:rPr dirty="0"/>
              <a:t>in</a:t>
            </a:r>
            <a:r>
              <a:rPr dirty="0" spc="415"/>
              <a:t> </a:t>
            </a:r>
            <a:r>
              <a:rPr dirty="0"/>
              <a:t>question</a:t>
            </a:r>
            <a:r>
              <a:rPr dirty="0" spc="425"/>
              <a:t> </a:t>
            </a:r>
            <a:r>
              <a:rPr dirty="0" spc="55"/>
              <a:t>are</a:t>
            </a:r>
            <a:r>
              <a:rPr dirty="0" spc="420"/>
              <a:t> </a:t>
            </a:r>
            <a:r>
              <a:rPr dirty="0" spc="75"/>
              <a:t>all</a:t>
            </a:r>
            <a:r>
              <a:rPr dirty="0" spc="425"/>
              <a:t> </a:t>
            </a:r>
            <a:r>
              <a:rPr dirty="0"/>
              <a:t>identical,</a:t>
            </a:r>
            <a:r>
              <a:rPr dirty="0" spc="455"/>
              <a:t> </a:t>
            </a:r>
            <a:r>
              <a:rPr dirty="0" spc="55"/>
              <a:t>and</a:t>
            </a:r>
            <a:r>
              <a:rPr dirty="0" spc="425"/>
              <a:t> </a:t>
            </a:r>
            <a:r>
              <a:rPr dirty="0"/>
              <a:t>cannot</a:t>
            </a:r>
            <a:r>
              <a:rPr dirty="0" spc="420"/>
              <a:t> </a:t>
            </a:r>
            <a:r>
              <a:rPr dirty="0"/>
              <a:t>be</a:t>
            </a:r>
            <a:r>
              <a:rPr dirty="0" spc="420"/>
              <a:t> </a:t>
            </a:r>
            <a:r>
              <a:rPr dirty="0" spc="-20"/>
              <a:t>dis- </a:t>
            </a:r>
            <a:r>
              <a:rPr dirty="0" spc="-20"/>
              <a:t>	</a:t>
            </a:r>
            <a:r>
              <a:rPr dirty="0"/>
              <a:t>tinguished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210"/>
              <a:t> </a:t>
            </a:r>
            <a:r>
              <a:rPr dirty="0"/>
              <a:t>each</a:t>
            </a:r>
            <a:r>
              <a:rPr dirty="0" spc="210"/>
              <a:t> </a:t>
            </a:r>
            <a:r>
              <a:rPr dirty="0"/>
              <a:t>other</a:t>
            </a:r>
            <a:r>
              <a:rPr dirty="0" spc="210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 spc="80"/>
              <a:t>any</a:t>
            </a:r>
            <a:r>
              <a:rPr dirty="0" spc="210"/>
              <a:t> </a:t>
            </a:r>
            <a:r>
              <a:rPr dirty="0" spc="-20"/>
              <a:t>way.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particles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195"/>
              <a:t> </a:t>
            </a:r>
            <a:r>
              <a:rPr dirty="0"/>
              <a:t>question</a:t>
            </a:r>
            <a:r>
              <a:rPr dirty="0" spc="185"/>
              <a:t> </a:t>
            </a:r>
            <a:r>
              <a:rPr dirty="0" spc="-170" b="0" i="1">
                <a:latin typeface="Bookman Old Style"/>
                <a:cs typeface="Bookman Old Style"/>
              </a:rPr>
              <a:t>can</a:t>
            </a:r>
            <a:r>
              <a:rPr dirty="0" spc="285" b="0" i="1">
                <a:latin typeface="Bookman Old Style"/>
                <a:cs typeface="Bookman Old Style"/>
              </a:rPr>
              <a:t>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/>
              <a:t>distinguished</a:t>
            </a:r>
            <a:r>
              <a:rPr dirty="0" spc="195"/>
              <a:t> </a:t>
            </a:r>
            <a:r>
              <a:rPr dirty="0"/>
              <a:t>from</a:t>
            </a:r>
            <a:r>
              <a:rPr dirty="0" spc="190"/>
              <a:t> </a:t>
            </a:r>
            <a:r>
              <a:rPr dirty="0"/>
              <a:t>each</a:t>
            </a:r>
            <a:r>
              <a:rPr dirty="0" spc="195"/>
              <a:t> </a:t>
            </a:r>
            <a:r>
              <a:rPr dirty="0" spc="-10"/>
              <a:t>other </a:t>
            </a:r>
            <a:r>
              <a:rPr dirty="0" spc="-10"/>
              <a:t>	</a:t>
            </a:r>
            <a:r>
              <a:rPr dirty="0"/>
              <a:t>in</a:t>
            </a:r>
            <a:r>
              <a:rPr dirty="0" spc="75"/>
              <a:t> </a:t>
            </a:r>
            <a:r>
              <a:rPr dirty="0"/>
              <a:t>some</a:t>
            </a:r>
            <a:r>
              <a:rPr dirty="0" spc="90"/>
              <a:t> </a:t>
            </a:r>
            <a:r>
              <a:rPr dirty="0" spc="-20"/>
              <a:t>way.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You</a:t>
            </a:r>
            <a:r>
              <a:rPr dirty="0" spc="-5"/>
              <a:t> </a:t>
            </a:r>
            <a:r>
              <a:rPr dirty="0"/>
              <a:t>can</a:t>
            </a:r>
            <a:r>
              <a:rPr dirty="0" spc="-5"/>
              <a:t> </a:t>
            </a:r>
            <a:r>
              <a:rPr dirty="0"/>
              <a:t>reasonably</a:t>
            </a:r>
            <a:r>
              <a:rPr dirty="0" spc="-5"/>
              <a:t> </a:t>
            </a:r>
            <a:r>
              <a:rPr dirty="0"/>
              <a:t>ignore</a:t>
            </a:r>
            <a:r>
              <a:rPr dirty="0" spc="-10"/>
              <a:t> </a:t>
            </a:r>
            <a:r>
              <a:rPr dirty="0" spc="50"/>
              <a:t>this</a:t>
            </a:r>
            <a:r>
              <a:rPr dirty="0" spc="-10"/>
              <a:t> </a:t>
            </a:r>
            <a:r>
              <a:rPr dirty="0"/>
              <a:t>section,</a:t>
            </a:r>
            <a:r>
              <a:rPr dirty="0" spc="50"/>
              <a:t> </a:t>
            </a:r>
            <a:r>
              <a:rPr dirty="0" spc="55"/>
              <a:t>and</a:t>
            </a:r>
            <a:r>
              <a:rPr dirty="0" spc="-5"/>
              <a:t> </a:t>
            </a:r>
            <a:r>
              <a:rPr dirty="0" spc="80"/>
              <a:t>just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Boltzmann </a:t>
            </a:r>
            <a:r>
              <a:rPr dirty="0"/>
              <a:t>distribution</a:t>
            </a:r>
            <a:r>
              <a:rPr dirty="0" spc="225"/>
              <a:t> </a:t>
            </a:r>
            <a:r>
              <a:rPr dirty="0"/>
              <a:t>from</a:t>
            </a:r>
            <a:r>
              <a:rPr dirty="0" spc="225"/>
              <a:t> </a:t>
            </a:r>
            <a:r>
              <a:rPr dirty="0"/>
              <a:t>Section</a:t>
            </a:r>
            <a:r>
              <a:rPr dirty="0" spc="225"/>
              <a:t> </a:t>
            </a:r>
            <a:r>
              <a:rPr dirty="0"/>
              <a:t>10.4,</a:t>
            </a:r>
            <a:r>
              <a:rPr dirty="0" spc="225"/>
              <a:t> </a:t>
            </a:r>
            <a:r>
              <a:rPr dirty="0"/>
              <a:t>when.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75"/>
              <a:t>all</a:t>
            </a:r>
            <a:r>
              <a:rPr dirty="0" spc="225"/>
              <a:t> </a:t>
            </a:r>
            <a:r>
              <a:rPr dirty="0" spc="114"/>
              <a:t>that</a:t>
            </a:r>
            <a:r>
              <a:rPr dirty="0" spc="22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You’re</a:t>
            </a:r>
            <a:r>
              <a:rPr dirty="0" spc="170"/>
              <a:t> </a:t>
            </a:r>
            <a:r>
              <a:rPr dirty="0"/>
              <a:t>looking</a:t>
            </a:r>
            <a:r>
              <a:rPr dirty="0" spc="185"/>
              <a:t> </a:t>
            </a:r>
            <a:r>
              <a:rPr dirty="0"/>
              <a:t>for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occupancy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 spc="130"/>
              <a:t>a</a:t>
            </a:r>
            <a:r>
              <a:rPr dirty="0" spc="185"/>
              <a:t> </a:t>
            </a:r>
            <a:r>
              <a:rPr dirty="0"/>
              <a:t>very</a:t>
            </a:r>
            <a:r>
              <a:rPr dirty="0" spc="180"/>
              <a:t> </a:t>
            </a:r>
            <a:r>
              <a:rPr dirty="0"/>
              <a:t>high-energy</a:t>
            </a:r>
            <a:r>
              <a:rPr dirty="0" spc="185"/>
              <a:t> </a:t>
            </a:r>
            <a:r>
              <a:rPr dirty="0" spc="70"/>
              <a:t>state.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You’re</a:t>
            </a:r>
            <a:r>
              <a:rPr dirty="0" spc="150"/>
              <a:t> </a:t>
            </a:r>
            <a:r>
              <a:rPr dirty="0"/>
              <a:t>looking</a:t>
            </a:r>
            <a:r>
              <a:rPr dirty="0" spc="165"/>
              <a:t> </a:t>
            </a:r>
            <a:r>
              <a:rPr dirty="0"/>
              <a:t>for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occupancy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5"/>
              <a:t> </a:t>
            </a:r>
            <a:r>
              <a:rPr dirty="0"/>
              <a:t>very</a:t>
            </a:r>
            <a:r>
              <a:rPr dirty="0" spc="160"/>
              <a:t> </a:t>
            </a:r>
            <a:r>
              <a:rPr dirty="0" spc="-30"/>
              <a:t>low-</a:t>
            </a:r>
            <a:r>
              <a:rPr dirty="0"/>
              <a:t>energy</a:t>
            </a:r>
            <a:r>
              <a:rPr dirty="0" spc="165"/>
              <a:t> </a:t>
            </a:r>
            <a:r>
              <a:rPr dirty="0" spc="70"/>
              <a:t>state.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415"/>
              <a:t> </a:t>
            </a:r>
            <a:r>
              <a:rPr dirty="0"/>
              <a:t>particles</a:t>
            </a:r>
            <a:r>
              <a:rPr dirty="0" spc="420"/>
              <a:t> </a:t>
            </a:r>
            <a:r>
              <a:rPr dirty="0"/>
              <a:t>in</a:t>
            </a:r>
            <a:r>
              <a:rPr dirty="0" spc="415"/>
              <a:t> </a:t>
            </a:r>
            <a:r>
              <a:rPr dirty="0"/>
              <a:t>question</a:t>
            </a:r>
            <a:r>
              <a:rPr dirty="0" spc="425"/>
              <a:t> </a:t>
            </a:r>
            <a:r>
              <a:rPr dirty="0" spc="55"/>
              <a:t>are</a:t>
            </a:r>
            <a:r>
              <a:rPr dirty="0" spc="420"/>
              <a:t> </a:t>
            </a:r>
            <a:r>
              <a:rPr dirty="0" spc="75"/>
              <a:t>all</a:t>
            </a:r>
            <a:r>
              <a:rPr dirty="0" spc="425"/>
              <a:t> </a:t>
            </a:r>
            <a:r>
              <a:rPr dirty="0"/>
              <a:t>identical,</a:t>
            </a:r>
            <a:r>
              <a:rPr dirty="0" spc="455"/>
              <a:t> </a:t>
            </a:r>
            <a:r>
              <a:rPr dirty="0" spc="55"/>
              <a:t>and</a:t>
            </a:r>
            <a:r>
              <a:rPr dirty="0" spc="425"/>
              <a:t> </a:t>
            </a:r>
            <a:r>
              <a:rPr dirty="0"/>
              <a:t>cannot</a:t>
            </a:r>
            <a:r>
              <a:rPr dirty="0" spc="420"/>
              <a:t> </a:t>
            </a:r>
            <a:r>
              <a:rPr dirty="0"/>
              <a:t>be</a:t>
            </a:r>
            <a:r>
              <a:rPr dirty="0" spc="420"/>
              <a:t> </a:t>
            </a:r>
            <a:r>
              <a:rPr dirty="0" spc="-20"/>
              <a:t>dis- </a:t>
            </a:r>
            <a:r>
              <a:rPr dirty="0" spc="-20"/>
              <a:t>	</a:t>
            </a:r>
            <a:r>
              <a:rPr dirty="0"/>
              <a:t>tinguished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210"/>
              <a:t> </a:t>
            </a:r>
            <a:r>
              <a:rPr dirty="0"/>
              <a:t>each</a:t>
            </a:r>
            <a:r>
              <a:rPr dirty="0" spc="210"/>
              <a:t> </a:t>
            </a:r>
            <a:r>
              <a:rPr dirty="0"/>
              <a:t>other</a:t>
            </a:r>
            <a:r>
              <a:rPr dirty="0" spc="210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 spc="80"/>
              <a:t>any</a:t>
            </a:r>
            <a:r>
              <a:rPr dirty="0" spc="210"/>
              <a:t> </a:t>
            </a:r>
            <a:r>
              <a:rPr dirty="0" spc="-20"/>
              <a:t>way.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particles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195"/>
              <a:t> </a:t>
            </a:r>
            <a:r>
              <a:rPr dirty="0"/>
              <a:t>question</a:t>
            </a:r>
            <a:r>
              <a:rPr dirty="0" spc="185"/>
              <a:t> </a:t>
            </a:r>
            <a:r>
              <a:rPr dirty="0" spc="-170" b="0" i="1">
                <a:latin typeface="Bookman Old Style"/>
                <a:cs typeface="Bookman Old Style"/>
              </a:rPr>
              <a:t>can</a:t>
            </a:r>
            <a:r>
              <a:rPr dirty="0" spc="285" b="0" i="1">
                <a:latin typeface="Bookman Old Style"/>
                <a:cs typeface="Bookman Old Style"/>
              </a:rPr>
              <a:t>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/>
              <a:t>distinguished</a:t>
            </a:r>
            <a:r>
              <a:rPr dirty="0" spc="195"/>
              <a:t> </a:t>
            </a:r>
            <a:r>
              <a:rPr dirty="0"/>
              <a:t>from</a:t>
            </a:r>
            <a:r>
              <a:rPr dirty="0" spc="190"/>
              <a:t> </a:t>
            </a:r>
            <a:r>
              <a:rPr dirty="0"/>
              <a:t>each</a:t>
            </a:r>
            <a:r>
              <a:rPr dirty="0" spc="195"/>
              <a:t> </a:t>
            </a:r>
            <a:r>
              <a:rPr dirty="0" spc="-10"/>
              <a:t>other </a:t>
            </a:r>
            <a:r>
              <a:rPr dirty="0" spc="-10"/>
              <a:t>	</a:t>
            </a:r>
            <a:r>
              <a:rPr dirty="0"/>
              <a:t>in</a:t>
            </a:r>
            <a:r>
              <a:rPr dirty="0" spc="75"/>
              <a:t> </a:t>
            </a:r>
            <a:r>
              <a:rPr dirty="0"/>
              <a:t>some</a:t>
            </a:r>
            <a:r>
              <a:rPr dirty="0" spc="90"/>
              <a:t> </a:t>
            </a:r>
            <a:r>
              <a:rPr dirty="0" spc="-20"/>
              <a:t>way.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/>
              <a:t>A</a:t>
            </a:r>
            <a:r>
              <a:rPr dirty="0" spc="155"/>
              <a:t> </a:t>
            </a:r>
            <a:r>
              <a:rPr dirty="0" spc="55"/>
              <a:t>and</a:t>
            </a:r>
            <a:r>
              <a:rPr dirty="0" spc="165"/>
              <a:t> 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801446" y="878291"/>
            <a:ext cx="2173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6991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15"/>
              <a:t> </a:t>
            </a:r>
            <a:r>
              <a:rPr dirty="0"/>
              <a:t>“degenerate</a:t>
            </a:r>
            <a:r>
              <a:rPr dirty="0" spc="225"/>
              <a:t> </a:t>
            </a:r>
            <a:r>
              <a:rPr dirty="0"/>
              <a:t>Fermi</a:t>
            </a:r>
            <a:r>
              <a:rPr dirty="0" spc="220"/>
              <a:t> </a:t>
            </a:r>
            <a:r>
              <a:rPr dirty="0" spc="50"/>
              <a:t>gas”</a:t>
            </a:r>
            <a:r>
              <a:rPr dirty="0" spc="225"/>
              <a:t> </a:t>
            </a:r>
            <a:r>
              <a:rPr dirty="0"/>
              <a:t>is.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1679681"/>
            <a:ext cx="8256905" cy="230314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82270" marR="63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each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other.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801446" y="878291"/>
            <a:ext cx="2173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6991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15"/>
              <a:t> </a:t>
            </a:r>
            <a:r>
              <a:rPr dirty="0"/>
              <a:t>“degenerate</a:t>
            </a:r>
            <a:r>
              <a:rPr dirty="0" spc="225"/>
              <a:t> </a:t>
            </a:r>
            <a:r>
              <a:rPr dirty="0"/>
              <a:t>Fermi</a:t>
            </a:r>
            <a:r>
              <a:rPr dirty="0" spc="220"/>
              <a:t> </a:t>
            </a:r>
            <a:r>
              <a:rPr dirty="0" spc="50"/>
              <a:t>gas”</a:t>
            </a:r>
            <a:r>
              <a:rPr dirty="0" spc="225"/>
              <a:t> </a:t>
            </a:r>
            <a:r>
              <a:rPr dirty="0"/>
              <a:t>is.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79681"/>
            <a:ext cx="8268334" cy="2922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93700" marR="63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each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other.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collection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6938974" y="1374178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956928" y="2133333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305"/>
              <a:t> </a:t>
            </a:r>
            <a:r>
              <a:rPr dirty="0" spc="55"/>
              <a:t>said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15"/>
              <a:t> </a:t>
            </a:r>
            <a:r>
              <a:rPr dirty="0"/>
              <a:t>for</a:t>
            </a:r>
            <a:r>
              <a:rPr dirty="0" spc="310"/>
              <a:t> </a:t>
            </a:r>
            <a:r>
              <a:rPr dirty="0" spc="130"/>
              <a:t>a</a:t>
            </a:r>
            <a:r>
              <a:rPr dirty="0" spc="320"/>
              <a:t> </a:t>
            </a:r>
            <a:r>
              <a:rPr dirty="0" spc="50"/>
              <a:t>system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20"/>
              <a:t> </a:t>
            </a:r>
            <a:r>
              <a:rPr dirty="0"/>
              <a:t>identical</a:t>
            </a:r>
            <a:r>
              <a:rPr dirty="0" spc="320"/>
              <a:t> </a:t>
            </a:r>
            <a:r>
              <a:rPr dirty="0"/>
              <a:t>fermions</a:t>
            </a:r>
            <a:r>
              <a:rPr dirty="0" spc="320"/>
              <a:t> </a:t>
            </a:r>
            <a:r>
              <a:rPr dirty="0" spc="220" i="1">
                <a:latin typeface="Times New Roman"/>
                <a:cs typeface="Times New Roman"/>
              </a:rPr>
              <a:t>n</a:t>
            </a:r>
            <a:r>
              <a:rPr dirty="0" spc="40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405"/>
              <a:t> </a:t>
            </a:r>
            <a:r>
              <a:rPr dirty="0" spc="160"/>
              <a:t>1</a:t>
            </a:r>
            <a:r>
              <a:rPr dirty="0" spc="160" i="1">
                <a:latin typeface="Times New Roman"/>
                <a:cs typeface="Times New Roman"/>
              </a:rPr>
              <a:t>/</a:t>
            </a:r>
            <a:r>
              <a:rPr dirty="0" spc="160"/>
              <a:t>3</a:t>
            </a:r>
            <a:r>
              <a:rPr dirty="0" spc="315"/>
              <a:t> </a:t>
            </a:r>
            <a:r>
              <a:rPr dirty="0" spc="-10"/>
              <a:t>means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probability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finding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0"/>
              <a:t> </a:t>
            </a:r>
            <a:r>
              <a:rPr dirty="0" spc="50"/>
              <a:t>particle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85"/>
              <a:t>state</a:t>
            </a:r>
            <a:r>
              <a:rPr dirty="0" spc="160"/>
              <a:t> </a:t>
            </a:r>
            <a:r>
              <a:rPr dirty="0"/>
              <a:t>is</a:t>
            </a:r>
            <a:r>
              <a:rPr dirty="0" spc="160"/>
              <a:t> </a:t>
            </a:r>
            <a:r>
              <a:rPr dirty="0"/>
              <a:t>1/3.</a:t>
            </a:r>
            <a:r>
              <a:rPr dirty="0" spc="450"/>
              <a:t> </a:t>
            </a:r>
            <a:r>
              <a:rPr dirty="0" spc="50"/>
              <a:t>Can </a:t>
            </a:r>
            <a:r>
              <a:rPr dirty="0"/>
              <a:t>you</a:t>
            </a:r>
            <a:r>
              <a:rPr dirty="0" spc="240"/>
              <a:t> </a:t>
            </a:r>
            <a:r>
              <a:rPr dirty="0" spc="60"/>
              <a:t>similarly</a:t>
            </a:r>
            <a:r>
              <a:rPr dirty="0" spc="240"/>
              <a:t> </a:t>
            </a:r>
            <a:r>
              <a:rPr dirty="0"/>
              <a:t>use</a:t>
            </a:r>
            <a:r>
              <a:rPr dirty="0" spc="235"/>
              <a:t> </a:t>
            </a:r>
            <a:r>
              <a:rPr dirty="0" spc="220" i="1">
                <a:latin typeface="Times New Roman"/>
                <a:cs typeface="Times New Roman"/>
              </a:rPr>
              <a:t>n</a:t>
            </a:r>
            <a:r>
              <a:rPr dirty="0" spc="19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195"/>
              <a:t> </a:t>
            </a:r>
            <a:r>
              <a:rPr dirty="0" spc="160"/>
              <a:t>1</a:t>
            </a:r>
            <a:r>
              <a:rPr dirty="0" spc="160" i="1">
                <a:latin typeface="Times New Roman"/>
                <a:cs typeface="Times New Roman"/>
              </a:rPr>
              <a:t>/</a:t>
            </a:r>
            <a:r>
              <a:rPr dirty="0" spc="160"/>
              <a:t>3</a:t>
            </a:r>
            <a:r>
              <a:rPr dirty="0" spc="240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/>
              <a:t>determine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probability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35"/>
              <a:t> </a:t>
            </a:r>
            <a:r>
              <a:rPr dirty="0" spc="-10"/>
              <a:t>finding </a:t>
            </a:r>
            <a:r>
              <a:rPr dirty="0" spc="130"/>
              <a:t>a</a:t>
            </a:r>
            <a:r>
              <a:rPr dirty="0" spc="90"/>
              <a:t> </a:t>
            </a:r>
            <a:r>
              <a:rPr dirty="0" spc="50"/>
              <a:t>particle</a:t>
            </a:r>
            <a:r>
              <a:rPr dirty="0" spc="11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105"/>
              <a:t> </a:t>
            </a:r>
            <a:r>
              <a:rPr dirty="0" spc="85"/>
              <a:t>state</a:t>
            </a:r>
            <a:r>
              <a:rPr dirty="0" spc="105"/>
              <a:t> </a:t>
            </a:r>
            <a:r>
              <a:rPr dirty="0"/>
              <a:t>for</a:t>
            </a:r>
            <a:r>
              <a:rPr dirty="0" spc="100"/>
              <a:t> </a:t>
            </a:r>
            <a:r>
              <a:rPr dirty="0" spc="130"/>
              <a:t>a</a:t>
            </a:r>
            <a:r>
              <a:rPr dirty="0" spc="105"/>
              <a:t> </a:t>
            </a:r>
            <a:r>
              <a:rPr dirty="0" spc="50"/>
              <a:t>system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 spc="-10"/>
              <a:t>bosons?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6938974" y="1374178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956928" y="2133333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00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305"/>
              <a:t> </a:t>
            </a:r>
            <a:r>
              <a:rPr dirty="0" spc="55"/>
              <a:t>said</a:t>
            </a:r>
            <a:r>
              <a:rPr dirty="0" spc="315"/>
              <a:t> </a:t>
            </a:r>
            <a:r>
              <a:rPr dirty="0" spc="114"/>
              <a:t>that</a:t>
            </a:r>
            <a:r>
              <a:rPr dirty="0" spc="315"/>
              <a:t> </a:t>
            </a:r>
            <a:r>
              <a:rPr dirty="0"/>
              <a:t>for</a:t>
            </a:r>
            <a:r>
              <a:rPr dirty="0" spc="310"/>
              <a:t> </a:t>
            </a:r>
            <a:r>
              <a:rPr dirty="0" spc="130"/>
              <a:t>a</a:t>
            </a:r>
            <a:r>
              <a:rPr dirty="0" spc="320"/>
              <a:t> </a:t>
            </a:r>
            <a:r>
              <a:rPr dirty="0" spc="50"/>
              <a:t>system</a:t>
            </a:r>
            <a:r>
              <a:rPr dirty="0" spc="315"/>
              <a:t> </a:t>
            </a:r>
            <a:r>
              <a:rPr dirty="0"/>
              <a:t>of</a:t>
            </a:r>
            <a:r>
              <a:rPr dirty="0" spc="320"/>
              <a:t> </a:t>
            </a:r>
            <a:r>
              <a:rPr dirty="0"/>
              <a:t>identical</a:t>
            </a:r>
            <a:r>
              <a:rPr dirty="0" spc="320"/>
              <a:t> </a:t>
            </a:r>
            <a:r>
              <a:rPr dirty="0"/>
              <a:t>fermions</a:t>
            </a:r>
            <a:r>
              <a:rPr dirty="0" spc="320"/>
              <a:t> </a:t>
            </a:r>
            <a:r>
              <a:rPr dirty="0" spc="220" i="1">
                <a:latin typeface="Times New Roman"/>
                <a:cs typeface="Times New Roman"/>
              </a:rPr>
              <a:t>n</a:t>
            </a:r>
            <a:r>
              <a:rPr dirty="0" spc="40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405"/>
              <a:t> </a:t>
            </a:r>
            <a:r>
              <a:rPr dirty="0" spc="160"/>
              <a:t>1</a:t>
            </a:r>
            <a:r>
              <a:rPr dirty="0" spc="160" i="1">
                <a:latin typeface="Times New Roman"/>
                <a:cs typeface="Times New Roman"/>
              </a:rPr>
              <a:t>/</a:t>
            </a:r>
            <a:r>
              <a:rPr dirty="0" spc="160"/>
              <a:t>3</a:t>
            </a:r>
            <a:r>
              <a:rPr dirty="0" spc="315"/>
              <a:t> </a:t>
            </a:r>
            <a:r>
              <a:rPr dirty="0" spc="-10"/>
              <a:t>means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probability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finding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0"/>
              <a:t> </a:t>
            </a:r>
            <a:r>
              <a:rPr dirty="0" spc="50"/>
              <a:t>particle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7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85"/>
              <a:t>state</a:t>
            </a:r>
            <a:r>
              <a:rPr dirty="0" spc="160"/>
              <a:t> </a:t>
            </a:r>
            <a:r>
              <a:rPr dirty="0"/>
              <a:t>is</a:t>
            </a:r>
            <a:r>
              <a:rPr dirty="0" spc="160"/>
              <a:t> </a:t>
            </a:r>
            <a:r>
              <a:rPr dirty="0"/>
              <a:t>1/3.</a:t>
            </a:r>
            <a:r>
              <a:rPr dirty="0" spc="450"/>
              <a:t> </a:t>
            </a:r>
            <a:r>
              <a:rPr dirty="0" spc="50"/>
              <a:t>Can </a:t>
            </a:r>
            <a:r>
              <a:rPr dirty="0"/>
              <a:t>you</a:t>
            </a:r>
            <a:r>
              <a:rPr dirty="0" spc="240"/>
              <a:t> </a:t>
            </a:r>
            <a:r>
              <a:rPr dirty="0" spc="60"/>
              <a:t>similarly</a:t>
            </a:r>
            <a:r>
              <a:rPr dirty="0" spc="240"/>
              <a:t> </a:t>
            </a:r>
            <a:r>
              <a:rPr dirty="0"/>
              <a:t>use</a:t>
            </a:r>
            <a:r>
              <a:rPr dirty="0" spc="235"/>
              <a:t> </a:t>
            </a:r>
            <a:r>
              <a:rPr dirty="0" spc="220" i="1">
                <a:latin typeface="Times New Roman"/>
                <a:cs typeface="Times New Roman"/>
              </a:rPr>
              <a:t>n</a:t>
            </a:r>
            <a:r>
              <a:rPr dirty="0" spc="190" i="1">
                <a:latin typeface="Times New Roman"/>
                <a:cs typeface="Times New Roman"/>
              </a:rPr>
              <a:t> </a:t>
            </a:r>
            <a:r>
              <a:rPr dirty="0" spc="130"/>
              <a:t>=</a:t>
            </a:r>
            <a:r>
              <a:rPr dirty="0" spc="195"/>
              <a:t> </a:t>
            </a:r>
            <a:r>
              <a:rPr dirty="0" spc="160"/>
              <a:t>1</a:t>
            </a:r>
            <a:r>
              <a:rPr dirty="0" spc="160" i="1">
                <a:latin typeface="Times New Roman"/>
                <a:cs typeface="Times New Roman"/>
              </a:rPr>
              <a:t>/</a:t>
            </a:r>
            <a:r>
              <a:rPr dirty="0" spc="160"/>
              <a:t>3</a:t>
            </a:r>
            <a:r>
              <a:rPr dirty="0" spc="240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/>
              <a:t>determine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probability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35"/>
              <a:t> </a:t>
            </a:r>
            <a:r>
              <a:rPr dirty="0" spc="-10"/>
              <a:t>finding </a:t>
            </a:r>
            <a:r>
              <a:rPr dirty="0" spc="130"/>
              <a:t>a</a:t>
            </a:r>
            <a:r>
              <a:rPr dirty="0" spc="90"/>
              <a:t> </a:t>
            </a:r>
            <a:r>
              <a:rPr dirty="0" spc="50"/>
              <a:t>particle</a:t>
            </a:r>
            <a:r>
              <a:rPr dirty="0" spc="110"/>
              <a:t> </a:t>
            </a:r>
            <a:r>
              <a:rPr dirty="0"/>
              <a:t>in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105"/>
              <a:t> </a:t>
            </a:r>
            <a:r>
              <a:rPr dirty="0" spc="85"/>
              <a:t>state</a:t>
            </a:r>
            <a:r>
              <a:rPr dirty="0" spc="105"/>
              <a:t> </a:t>
            </a:r>
            <a:r>
              <a:rPr dirty="0"/>
              <a:t>for</a:t>
            </a:r>
            <a:r>
              <a:rPr dirty="0" spc="100"/>
              <a:t> </a:t>
            </a:r>
            <a:r>
              <a:rPr dirty="0" spc="130"/>
              <a:t>a</a:t>
            </a:r>
            <a:r>
              <a:rPr dirty="0" spc="105"/>
              <a:t> </a:t>
            </a:r>
            <a:r>
              <a:rPr dirty="0" spc="50"/>
              <a:t>system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 spc="-10"/>
              <a:t>bosons?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707758" y="2947033"/>
            <a:ext cx="8267700" cy="23012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260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No.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works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either </a:t>
            </a:r>
            <a:r>
              <a:rPr dirty="0" sz="2450">
                <a:latin typeface="Garamond"/>
                <a:cs typeface="Garamond"/>
              </a:rPr>
              <a:t>occupied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65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story.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boson,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result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mean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instance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1</a:t>
            </a:r>
            <a:r>
              <a:rPr dirty="0" sz="2450" spc="85" i="1">
                <a:latin typeface="Times New Roman"/>
                <a:cs typeface="Times New Roman"/>
              </a:rPr>
              <a:t>/</a:t>
            </a:r>
            <a:r>
              <a:rPr dirty="0" sz="2450" spc="85">
                <a:latin typeface="Garamond"/>
                <a:cs typeface="Garamond"/>
              </a:rPr>
              <a:t>100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chance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300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particles </a:t>
            </a:r>
            <a:r>
              <a:rPr dirty="0" sz="2450">
                <a:latin typeface="Garamond"/>
                <a:cs typeface="Garamond"/>
              </a:rPr>
              <a:t>there,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otherwise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empty.</a:t>
            </a:r>
            <a:r>
              <a:rPr dirty="0" sz="2450" spc="5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(OK,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sounds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unlikely,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point.</a:t>
            </a:r>
            <a:r>
              <a:rPr dirty="0" sz="2450" spc="22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weighted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average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state.)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082790" algn="l"/>
              </a:tabLst>
            </a:pPr>
            <a:r>
              <a:rPr dirty="0"/>
              <a:t>For</a:t>
            </a:r>
            <a:r>
              <a:rPr dirty="0" spc="250"/>
              <a:t> </a:t>
            </a:r>
            <a:r>
              <a:rPr dirty="0" spc="130"/>
              <a:t>a</a:t>
            </a:r>
            <a:r>
              <a:rPr dirty="0" spc="245"/>
              <a:t> </a:t>
            </a:r>
            <a:r>
              <a:rPr dirty="0"/>
              <a:t>given</a:t>
            </a:r>
            <a:r>
              <a:rPr dirty="0" spc="250"/>
              <a:t> </a:t>
            </a:r>
            <a:r>
              <a:rPr dirty="0" spc="50"/>
              <a:t>system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0"/>
              <a:t> </a:t>
            </a:r>
            <a:r>
              <a:rPr dirty="0"/>
              <a:t>fermions,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Fermi</a:t>
            </a:r>
            <a:r>
              <a:rPr dirty="0" spc="250"/>
              <a:t> </a:t>
            </a:r>
            <a:r>
              <a:rPr dirty="0"/>
              <a:t>energy</a:t>
            </a:r>
            <a:r>
              <a:rPr dirty="0" spc="250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 spc="-25"/>
              <a:t>0.</a:t>
            </a:r>
            <a:r>
              <a:rPr dirty="0"/>
              <a:t>	Which</a:t>
            </a:r>
            <a:r>
              <a:rPr dirty="0" spc="375"/>
              <a:t> </a:t>
            </a:r>
            <a:r>
              <a:rPr dirty="0" spc="-110"/>
              <a:t>of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-10"/>
              <a:t>following</a:t>
            </a:r>
            <a:r>
              <a:rPr dirty="0" spc="100"/>
              <a:t> </a:t>
            </a:r>
            <a:r>
              <a:rPr dirty="0" spc="50"/>
              <a:t>best</a:t>
            </a:r>
            <a:r>
              <a:rPr dirty="0" spc="95"/>
              <a:t> </a:t>
            </a:r>
            <a:r>
              <a:rPr dirty="0"/>
              <a:t>describes</a:t>
            </a:r>
            <a:r>
              <a:rPr dirty="0" spc="95"/>
              <a:t> </a:t>
            </a:r>
            <a:r>
              <a:rPr dirty="0" spc="80"/>
              <a:t>what</a:t>
            </a:r>
            <a:r>
              <a:rPr dirty="0" spc="90"/>
              <a:t> </a:t>
            </a:r>
            <a:r>
              <a:rPr dirty="0" spc="114"/>
              <a:t>that</a:t>
            </a:r>
            <a:r>
              <a:rPr dirty="0" spc="95"/>
              <a:t> </a:t>
            </a:r>
            <a:r>
              <a:rPr dirty="0"/>
              <a:t>fact</a:t>
            </a:r>
            <a:r>
              <a:rPr dirty="0" spc="100"/>
              <a:t> </a:t>
            </a:r>
            <a:r>
              <a:rPr dirty="0"/>
              <a:t>tells</a:t>
            </a:r>
            <a:r>
              <a:rPr dirty="0" spc="95"/>
              <a:t> </a:t>
            </a:r>
            <a:r>
              <a:rPr dirty="0" spc="75"/>
              <a:t>us?</a:t>
            </a:r>
            <a:r>
              <a:rPr dirty="0" spc="44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59445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	zero.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90">
                <a:latin typeface="Garamond"/>
                <a:cs typeface="Garamond"/>
              </a:rPr>
              <a:t>If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half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below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half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below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above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082790" algn="l"/>
              </a:tabLst>
            </a:pPr>
            <a:r>
              <a:rPr dirty="0"/>
              <a:t>For</a:t>
            </a:r>
            <a:r>
              <a:rPr dirty="0" spc="250"/>
              <a:t> </a:t>
            </a:r>
            <a:r>
              <a:rPr dirty="0" spc="130"/>
              <a:t>a</a:t>
            </a:r>
            <a:r>
              <a:rPr dirty="0" spc="245"/>
              <a:t> </a:t>
            </a:r>
            <a:r>
              <a:rPr dirty="0"/>
              <a:t>given</a:t>
            </a:r>
            <a:r>
              <a:rPr dirty="0" spc="250"/>
              <a:t> </a:t>
            </a:r>
            <a:r>
              <a:rPr dirty="0" spc="50"/>
              <a:t>system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0"/>
              <a:t> </a:t>
            </a:r>
            <a:r>
              <a:rPr dirty="0"/>
              <a:t>fermions,</a:t>
            </a:r>
            <a:r>
              <a:rPr dirty="0" spc="27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Fermi</a:t>
            </a:r>
            <a:r>
              <a:rPr dirty="0" spc="250"/>
              <a:t> </a:t>
            </a:r>
            <a:r>
              <a:rPr dirty="0"/>
              <a:t>energy</a:t>
            </a:r>
            <a:r>
              <a:rPr dirty="0" spc="250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 spc="-25"/>
              <a:t>0.</a:t>
            </a:r>
            <a:r>
              <a:rPr dirty="0"/>
              <a:t>	Which</a:t>
            </a:r>
            <a:r>
              <a:rPr dirty="0" spc="375"/>
              <a:t> </a:t>
            </a:r>
            <a:r>
              <a:rPr dirty="0" spc="-110"/>
              <a:t>of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-10"/>
              <a:t>following</a:t>
            </a:r>
            <a:r>
              <a:rPr dirty="0" spc="100"/>
              <a:t> </a:t>
            </a:r>
            <a:r>
              <a:rPr dirty="0" spc="50"/>
              <a:t>best</a:t>
            </a:r>
            <a:r>
              <a:rPr dirty="0" spc="95"/>
              <a:t> </a:t>
            </a:r>
            <a:r>
              <a:rPr dirty="0"/>
              <a:t>describes</a:t>
            </a:r>
            <a:r>
              <a:rPr dirty="0" spc="95"/>
              <a:t> </a:t>
            </a:r>
            <a:r>
              <a:rPr dirty="0" spc="80"/>
              <a:t>what</a:t>
            </a:r>
            <a:r>
              <a:rPr dirty="0" spc="90"/>
              <a:t> </a:t>
            </a:r>
            <a:r>
              <a:rPr dirty="0" spc="114"/>
              <a:t>that</a:t>
            </a:r>
            <a:r>
              <a:rPr dirty="0" spc="95"/>
              <a:t> </a:t>
            </a:r>
            <a:r>
              <a:rPr dirty="0"/>
              <a:t>fact</a:t>
            </a:r>
            <a:r>
              <a:rPr dirty="0" spc="100"/>
              <a:t> </a:t>
            </a:r>
            <a:r>
              <a:rPr dirty="0"/>
              <a:t>tells</a:t>
            </a:r>
            <a:r>
              <a:rPr dirty="0" spc="95"/>
              <a:t> </a:t>
            </a:r>
            <a:r>
              <a:rPr dirty="0" spc="75"/>
              <a:t>us?</a:t>
            </a:r>
            <a:r>
              <a:rPr dirty="0" spc="44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065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	zero.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90">
                <a:latin typeface="Garamond"/>
                <a:cs typeface="Garamond"/>
              </a:rPr>
              <a:t>If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half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below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half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below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20">
                <a:latin typeface="Garamond"/>
                <a:cs typeface="Garamond"/>
              </a:rPr>
              <a:t>If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state,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fermions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above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743825" algn="l"/>
              </a:tabLst>
            </a:pPr>
            <a:r>
              <a:rPr dirty="0"/>
              <a:t>A</a:t>
            </a:r>
            <a:r>
              <a:rPr dirty="0" spc="204"/>
              <a:t> </a:t>
            </a:r>
            <a:r>
              <a:rPr dirty="0" spc="50"/>
              <a:t>system</a:t>
            </a:r>
            <a:r>
              <a:rPr dirty="0" spc="204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identical</a:t>
            </a:r>
            <a:r>
              <a:rPr dirty="0" spc="210"/>
              <a:t> </a:t>
            </a:r>
            <a:r>
              <a:rPr dirty="0" spc="45"/>
              <a:t>particles</a:t>
            </a:r>
            <a:r>
              <a:rPr dirty="0" spc="204"/>
              <a:t> </a:t>
            </a:r>
            <a:r>
              <a:rPr dirty="0"/>
              <a:t>is</a:t>
            </a:r>
            <a:r>
              <a:rPr dirty="0" spc="204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/>
              <a:t>contact</a:t>
            </a:r>
            <a:r>
              <a:rPr dirty="0" spc="204"/>
              <a:t> </a:t>
            </a:r>
            <a:r>
              <a:rPr dirty="0" spc="50"/>
              <a:t>with</a:t>
            </a:r>
            <a:r>
              <a:rPr dirty="0" spc="210"/>
              <a:t> </a:t>
            </a:r>
            <a:r>
              <a:rPr dirty="0" spc="130"/>
              <a:t>a</a:t>
            </a:r>
            <a:r>
              <a:rPr dirty="0" spc="210"/>
              <a:t> </a:t>
            </a:r>
            <a:r>
              <a:rPr dirty="0" spc="-10"/>
              <a:t>reservoir.</a:t>
            </a:r>
            <a:r>
              <a:rPr dirty="0"/>
              <a:t>	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300"/>
              <a:t> </a:t>
            </a:r>
            <a:r>
              <a:rPr dirty="0"/>
              <a:t>distribution</a:t>
            </a:r>
            <a:r>
              <a:rPr dirty="0" spc="310"/>
              <a:t> </a:t>
            </a:r>
            <a:r>
              <a:rPr dirty="0"/>
              <a:t>applies</a:t>
            </a:r>
            <a:r>
              <a:rPr dirty="0" spc="310"/>
              <a:t> </a:t>
            </a:r>
            <a:r>
              <a:rPr dirty="0"/>
              <a:t>to</a:t>
            </a:r>
            <a:r>
              <a:rPr dirty="0" spc="310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/>
              <a:t>(Choose</a:t>
            </a:r>
            <a:r>
              <a:rPr dirty="0" spc="31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45904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individual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whole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Garamond"/>
                <a:cs typeface="Garamond"/>
              </a:rPr>
              <a:t>both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neither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5937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10.1.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MICROSTATES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MACROSTATES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917440" algn="l"/>
              </a:tabLst>
            </a:pPr>
            <a:r>
              <a:rPr dirty="0"/>
              <a:t>Suppose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0"/>
              <a:t> </a:t>
            </a:r>
            <a:r>
              <a:rPr dirty="0"/>
              <a:t>flip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0"/>
              <a:t> </a:t>
            </a:r>
            <a:r>
              <a:rPr dirty="0" spc="75"/>
              <a:t>(fair)</a:t>
            </a:r>
            <a:r>
              <a:rPr dirty="0" spc="145"/>
              <a:t> </a:t>
            </a:r>
            <a:r>
              <a:rPr dirty="0"/>
              <a:t>coin</a:t>
            </a:r>
            <a:r>
              <a:rPr dirty="0" spc="150"/>
              <a:t> </a:t>
            </a:r>
            <a:r>
              <a:rPr dirty="0"/>
              <a:t>6</a:t>
            </a:r>
            <a:r>
              <a:rPr dirty="0" spc="150"/>
              <a:t> </a:t>
            </a:r>
            <a:r>
              <a:rPr dirty="0" spc="-10"/>
              <a:t>times.</a:t>
            </a:r>
            <a:r>
              <a:rPr dirty="0"/>
              <a:t>	Are</a:t>
            </a:r>
            <a:r>
              <a:rPr dirty="0" spc="235"/>
              <a:t> </a:t>
            </a:r>
            <a:r>
              <a:rPr dirty="0"/>
              <a:t>you</a:t>
            </a:r>
            <a:r>
              <a:rPr dirty="0" spc="229"/>
              <a:t> </a:t>
            </a:r>
            <a:r>
              <a:rPr dirty="0"/>
              <a:t>more</a:t>
            </a:r>
            <a:r>
              <a:rPr dirty="0" spc="229"/>
              <a:t> </a:t>
            </a:r>
            <a:r>
              <a:rPr dirty="0"/>
              <a:t>likely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35"/>
              <a:t> </a:t>
            </a:r>
            <a:r>
              <a:rPr dirty="0" spc="30"/>
              <a:t>get </a:t>
            </a:r>
            <a:r>
              <a:rPr dirty="0" spc="75"/>
              <a:t>(in</a:t>
            </a:r>
            <a:r>
              <a:rPr dirty="0" spc="195"/>
              <a:t> </a:t>
            </a:r>
            <a:r>
              <a:rPr dirty="0"/>
              <a:t>order)</a:t>
            </a:r>
            <a:r>
              <a:rPr dirty="0" spc="204"/>
              <a:t> </a:t>
            </a:r>
            <a:r>
              <a:rPr dirty="0"/>
              <a:t>HHHHHH</a:t>
            </a:r>
            <a:r>
              <a:rPr dirty="0" spc="195"/>
              <a:t> </a:t>
            </a:r>
            <a:r>
              <a:rPr dirty="0"/>
              <a:t>or</a:t>
            </a:r>
            <a:r>
              <a:rPr dirty="0" spc="204"/>
              <a:t> </a:t>
            </a:r>
            <a:r>
              <a:rPr dirty="0" spc="185"/>
              <a:t>HHTHTT?</a:t>
            </a:r>
            <a:r>
              <a:rPr dirty="0" spc="204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368046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HHHHHH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185">
                <a:latin typeface="Garamond"/>
                <a:cs typeface="Garamond"/>
              </a:rPr>
              <a:t>HHTHTT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743825" algn="l"/>
              </a:tabLst>
            </a:pPr>
            <a:r>
              <a:rPr dirty="0"/>
              <a:t>A</a:t>
            </a:r>
            <a:r>
              <a:rPr dirty="0" spc="204"/>
              <a:t> </a:t>
            </a:r>
            <a:r>
              <a:rPr dirty="0" spc="50"/>
              <a:t>system</a:t>
            </a:r>
            <a:r>
              <a:rPr dirty="0" spc="204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identical</a:t>
            </a:r>
            <a:r>
              <a:rPr dirty="0" spc="210"/>
              <a:t> </a:t>
            </a:r>
            <a:r>
              <a:rPr dirty="0" spc="45"/>
              <a:t>particles</a:t>
            </a:r>
            <a:r>
              <a:rPr dirty="0" spc="204"/>
              <a:t> </a:t>
            </a:r>
            <a:r>
              <a:rPr dirty="0"/>
              <a:t>is</a:t>
            </a:r>
            <a:r>
              <a:rPr dirty="0" spc="204"/>
              <a:t> </a:t>
            </a:r>
            <a:r>
              <a:rPr dirty="0"/>
              <a:t>in</a:t>
            </a:r>
            <a:r>
              <a:rPr dirty="0" spc="210"/>
              <a:t> </a:t>
            </a:r>
            <a:r>
              <a:rPr dirty="0"/>
              <a:t>contact</a:t>
            </a:r>
            <a:r>
              <a:rPr dirty="0" spc="204"/>
              <a:t> </a:t>
            </a:r>
            <a:r>
              <a:rPr dirty="0" spc="50"/>
              <a:t>with</a:t>
            </a:r>
            <a:r>
              <a:rPr dirty="0" spc="210"/>
              <a:t> </a:t>
            </a:r>
            <a:r>
              <a:rPr dirty="0" spc="130"/>
              <a:t>a</a:t>
            </a:r>
            <a:r>
              <a:rPr dirty="0" spc="210"/>
              <a:t> </a:t>
            </a:r>
            <a:r>
              <a:rPr dirty="0" spc="-10"/>
              <a:t>reservoir.</a:t>
            </a:r>
            <a:r>
              <a:rPr dirty="0"/>
              <a:t>	</a:t>
            </a:r>
            <a:r>
              <a:rPr dirty="0" spc="-25"/>
              <a:t>The </a:t>
            </a:r>
            <a:r>
              <a:rPr dirty="0"/>
              <a:t>Boltzmann</a:t>
            </a:r>
            <a:r>
              <a:rPr dirty="0" spc="300"/>
              <a:t> </a:t>
            </a:r>
            <a:r>
              <a:rPr dirty="0"/>
              <a:t>distribution</a:t>
            </a:r>
            <a:r>
              <a:rPr dirty="0" spc="310"/>
              <a:t> </a:t>
            </a:r>
            <a:r>
              <a:rPr dirty="0"/>
              <a:t>applies</a:t>
            </a:r>
            <a:r>
              <a:rPr dirty="0" spc="310"/>
              <a:t> </a:t>
            </a:r>
            <a:r>
              <a:rPr dirty="0"/>
              <a:t>to</a:t>
            </a:r>
            <a:r>
              <a:rPr dirty="0" spc="310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/>
              <a:t>(Choose</a:t>
            </a:r>
            <a:r>
              <a:rPr dirty="0" spc="31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8334" cy="42640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individual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system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whole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0">
                <a:latin typeface="Garamond"/>
                <a:cs typeface="Garamond"/>
              </a:rPr>
              <a:t>both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neither</a:t>
            </a:r>
            <a:endParaRPr sz="245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05" b="1">
                <a:latin typeface="Book Antiqua"/>
                <a:cs typeface="Book Antiqua"/>
              </a:rPr>
              <a:t>  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Boltzmann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apply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whole.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sometimes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also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apply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Boltzmann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individual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(with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system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acting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reservoir)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only </a:t>
            </a:r>
            <a:r>
              <a:rPr dirty="0" sz="2450">
                <a:latin typeface="Garamond"/>
                <a:cs typeface="Garamond"/>
              </a:rPr>
              <a:t>applies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distinguishable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957125" y="2115845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35"/>
              <a:t> </a:t>
            </a:r>
            <a:r>
              <a:rPr dirty="0" spc="-10"/>
              <a:t>Fermi-</a:t>
            </a:r>
            <a:r>
              <a:rPr dirty="0"/>
              <a:t>Dirac</a:t>
            </a:r>
            <a:r>
              <a:rPr dirty="0" spc="245"/>
              <a:t> </a:t>
            </a:r>
            <a:r>
              <a:rPr dirty="0" spc="55"/>
              <a:t>and</a:t>
            </a:r>
            <a:r>
              <a:rPr dirty="0" spc="250"/>
              <a:t> </a:t>
            </a:r>
            <a:r>
              <a:rPr dirty="0"/>
              <a:t>Bose-Einstein</a:t>
            </a:r>
            <a:r>
              <a:rPr dirty="0" spc="250"/>
              <a:t> </a:t>
            </a:r>
            <a:r>
              <a:rPr dirty="0"/>
              <a:t>distributions</a:t>
            </a:r>
            <a:r>
              <a:rPr dirty="0" spc="245"/>
              <a:t> </a:t>
            </a:r>
            <a:r>
              <a:rPr dirty="0"/>
              <a:t>give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 spc="-25"/>
              <a:t>ex- </a:t>
            </a:r>
            <a:r>
              <a:rPr dirty="0"/>
              <a:t>pected</a:t>
            </a:r>
            <a:r>
              <a:rPr dirty="0" spc="550"/>
              <a:t> </a:t>
            </a:r>
            <a:r>
              <a:rPr dirty="0"/>
              <a:t>number</a:t>
            </a:r>
            <a:r>
              <a:rPr dirty="0" spc="540"/>
              <a:t> </a:t>
            </a:r>
            <a:r>
              <a:rPr dirty="0"/>
              <a:t>of</a:t>
            </a:r>
            <a:r>
              <a:rPr dirty="0" spc="545"/>
              <a:t> </a:t>
            </a:r>
            <a:r>
              <a:rPr dirty="0"/>
              <a:t>particles</a:t>
            </a:r>
            <a:r>
              <a:rPr dirty="0" spc="540"/>
              <a:t> </a:t>
            </a:r>
            <a:r>
              <a:rPr dirty="0"/>
              <a:t>in</a:t>
            </a:r>
            <a:r>
              <a:rPr dirty="0" spc="550"/>
              <a:t> </a:t>
            </a:r>
            <a:r>
              <a:rPr dirty="0" spc="130"/>
              <a:t>a</a:t>
            </a:r>
            <a:r>
              <a:rPr dirty="0" spc="540"/>
              <a:t> </a:t>
            </a:r>
            <a:r>
              <a:rPr dirty="0"/>
              <a:t>given</a:t>
            </a:r>
            <a:r>
              <a:rPr dirty="0" spc="550"/>
              <a:t> </a:t>
            </a:r>
            <a:r>
              <a:rPr dirty="0" spc="80"/>
              <a:t>state.</a:t>
            </a:r>
            <a:r>
              <a:rPr dirty="0" spc="490"/>
              <a:t>  </a:t>
            </a:r>
            <a:r>
              <a:rPr dirty="0"/>
              <a:t>If</a:t>
            </a:r>
            <a:r>
              <a:rPr dirty="0" spc="540"/>
              <a:t> </a:t>
            </a:r>
            <a:r>
              <a:rPr dirty="0"/>
              <a:t>you</a:t>
            </a:r>
            <a:r>
              <a:rPr dirty="0" spc="545"/>
              <a:t> </a:t>
            </a:r>
            <a:r>
              <a:rPr dirty="0" spc="65"/>
              <a:t>add</a:t>
            </a:r>
            <a:r>
              <a:rPr dirty="0" spc="545"/>
              <a:t> </a:t>
            </a:r>
            <a:r>
              <a:rPr dirty="0" spc="-20"/>
              <a:t>more </a:t>
            </a:r>
            <a:r>
              <a:rPr dirty="0"/>
              <a:t>particles</a:t>
            </a:r>
            <a:r>
              <a:rPr dirty="0" spc="190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0"/>
              <a:t> </a:t>
            </a:r>
            <a:r>
              <a:rPr dirty="0" spc="55"/>
              <a:t>system,</a:t>
            </a:r>
            <a:r>
              <a:rPr dirty="0" spc="215"/>
              <a:t> </a:t>
            </a:r>
            <a:r>
              <a:rPr dirty="0"/>
              <a:t>will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200"/>
              <a:t> </a:t>
            </a:r>
            <a:r>
              <a:rPr dirty="0"/>
              <a:t>increase</a:t>
            </a:r>
            <a:r>
              <a:rPr dirty="0" spc="200"/>
              <a:t> </a:t>
            </a:r>
            <a:r>
              <a:rPr dirty="0" spc="195" i="1">
                <a:latin typeface="Times New Roman"/>
                <a:cs typeface="Times New Roman"/>
              </a:rPr>
              <a:t>n</a:t>
            </a:r>
            <a:r>
              <a:rPr dirty="0" spc="195"/>
              <a:t>?</a:t>
            </a:r>
            <a:r>
              <a:rPr dirty="0" spc="555"/>
              <a:t> </a:t>
            </a:r>
            <a:r>
              <a:rPr dirty="0"/>
              <a:t>(Assume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0"/>
              <a:t> </a:t>
            </a:r>
            <a:r>
              <a:rPr dirty="0" spc="35"/>
              <a:t>density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 spc="65"/>
              <a:t>states</a:t>
            </a:r>
            <a:r>
              <a:rPr dirty="0" spc="135"/>
              <a:t> </a:t>
            </a:r>
            <a:r>
              <a:rPr dirty="0"/>
              <a:t>doesn’t</a:t>
            </a:r>
            <a:r>
              <a:rPr dirty="0" spc="130"/>
              <a:t> </a:t>
            </a:r>
            <a:r>
              <a:rPr dirty="0" spc="-10"/>
              <a:t>change.)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957125" y="2115845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 h="0">
                <a:moveTo>
                  <a:pt x="0" y="0"/>
                </a:moveTo>
                <a:lnTo>
                  <a:pt x="183997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35"/>
              <a:t> </a:t>
            </a:r>
            <a:r>
              <a:rPr dirty="0" spc="-10"/>
              <a:t>Fermi-</a:t>
            </a:r>
            <a:r>
              <a:rPr dirty="0"/>
              <a:t>Dirac</a:t>
            </a:r>
            <a:r>
              <a:rPr dirty="0" spc="245"/>
              <a:t> </a:t>
            </a:r>
            <a:r>
              <a:rPr dirty="0" spc="55"/>
              <a:t>and</a:t>
            </a:r>
            <a:r>
              <a:rPr dirty="0" spc="250"/>
              <a:t> </a:t>
            </a:r>
            <a:r>
              <a:rPr dirty="0"/>
              <a:t>Bose-Einstein</a:t>
            </a:r>
            <a:r>
              <a:rPr dirty="0" spc="250"/>
              <a:t> </a:t>
            </a:r>
            <a:r>
              <a:rPr dirty="0"/>
              <a:t>distributions</a:t>
            </a:r>
            <a:r>
              <a:rPr dirty="0" spc="245"/>
              <a:t> </a:t>
            </a:r>
            <a:r>
              <a:rPr dirty="0"/>
              <a:t>give</a:t>
            </a:r>
            <a:r>
              <a:rPr dirty="0" spc="250"/>
              <a:t> </a:t>
            </a:r>
            <a:r>
              <a:rPr dirty="0"/>
              <a:t>you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 spc="-25"/>
              <a:t>ex- </a:t>
            </a:r>
            <a:r>
              <a:rPr dirty="0"/>
              <a:t>pected</a:t>
            </a:r>
            <a:r>
              <a:rPr dirty="0" spc="550"/>
              <a:t> </a:t>
            </a:r>
            <a:r>
              <a:rPr dirty="0"/>
              <a:t>number</a:t>
            </a:r>
            <a:r>
              <a:rPr dirty="0" spc="540"/>
              <a:t> </a:t>
            </a:r>
            <a:r>
              <a:rPr dirty="0"/>
              <a:t>of</a:t>
            </a:r>
            <a:r>
              <a:rPr dirty="0" spc="545"/>
              <a:t> </a:t>
            </a:r>
            <a:r>
              <a:rPr dirty="0"/>
              <a:t>particles</a:t>
            </a:r>
            <a:r>
              <a:rPr dirty="0" spc="540"/>
              <a:t> </a:t>
            </a:r>
            <a:r>
              <a:rPr dirty="0"/>
              <a:t>in</a:t>
            </a:r>
            <a:r>
              <a:rPr dirty="0" spc="550"/>
              <a:t> </a:t>
            </a:r>
            <a:r>
              <a:rPr dirty="0" spc="130"/>
              <a:t>a</a:t>
            </a:r>
            <a:r>
              <a:rPr dirty="0" spc="540"/>
              <a:t> </a:t>
            </a:r>
            <a:r>
              <a:rPr dirty="0"/>
              <a:t>given</a:t>
            </a:r>
            <a:r>
              <a:rPr dirty="0" spc="550"/>
              <a:t> </a:t>
            </a:r>
            <a:r>
              <a:rPr dirty="0" spc="80"/>
              <a:t>state.</a:t>
            </a:r>
            <a:r>
              <a:rPr dirty="0" spc="490"/>
              <a:t>  </a:t>
            </a:r>
            <a:r>
              <a:rPr dirty="0"/>
              <a:t>If</a:t>
            </a:r>
            <a:r>
              <a:rPr dirty="0" spc="540"/>
              <a:t> </a:t>
            </a:r>
            <a:r>
              <a:rPr dirty="0"/>
              <a:t>you</a:t>
            </a:r>
            <a:r>
              <a:rPr dirty="0" spc="545"/>
              <a:t> </a:t>
            </a:r>
            <a:r>
              <a:rPr dirty="0" spc="65"/>
              <a:t>add</a:t>
            </a:r>
            <a:r>
              <a:rPr dirty="0" spc="545"/>
              <a:t> </a:t>
            </a:r>
            <a:r>
              <a:rPr dirty="0" spc="-20"/>
              <a:t>more </a:t>
            </a:r>
            <a:r>
              <a:rPr dirty="0"/>
              <a:t>particles</a:t>
            </a:r>
            <a:r>
              <a:rPr dirty="0" spc="190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0"/>
              <a:t> </a:t>
            </a:r>
            <a:r>
              <a:rPr dirty="0" spc="55"/>
              <a:t>system,</a:t>
            </a:r>
            <a:r>
              <a:rPr dirty="0" spc="215"/>
              <a:t> </a:t>
            </a:r>
            <a:r>
              <a:rPr dirty="0"/>
              <a:t>will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200"/>
              <a:t> </a:t>
            </a:r>
            <a:r>
              <a:rPr dirty="0"/>
              <a:t>increase</a:t>
            </a:r>
            <a:r>
              <a:rPr dirty="0" spc="200"/>
              <a:t> </a:t>
            </a:r>
            <a:r>
              <a:rPr dirty="0" spc="195" i="1">
                <a:latin typeface="Times New Roman"/>
                <a:cs typeface="Times New Roman"/>
              </a:rPr>
              <a:t>n</a:t>
            </a:r>
            <a:r>
              <a:rPr dirty="0" spc="195"/>
              <a:t>?</a:t>
            </a:r>
            <a:r>
              <a:rPr dirty="0" spc="555"/>
              <a:t> </a:t>
            </a:r>
            <a:r>
              <a:rPr dirty="0"/>
              <a:t>(Assume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0"/>
              <a:t> </a:t>
            </a:r>
            <a:r>
              <a:rPr dirty="0" spc="35"/>
              <a:t>density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 spc="65"/>
              <a:t>states</a:t>
            </a:r>
            <a:r>
              <a:rPr dirty="0" spc="135"/>
              <a:t> </a:t>
            </a:r>
            <a:r>
              <a:rPr dirty="0"/>
              <a:t>doesn’t</a:t>
            </a:r>
            <a:r>
              <a:rPr dirty="0" spc="130"/>
              <a:t> </a:t>
            </a:r>
            <a:r>
              <a:rPr dirty="0" spc="-10"/>
              <a:t>change.)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929545"/>
            <a:ext cx="826897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415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occupancy.</a:t>
            </a:r>
            <a:r>
              <a:rPr dirty="0" sz="2450" spc="49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That </a:t>
            </a:r>
            <a:r>
              <a:rPr dirty="0" sz="2450" spc="-40">
                <a:latin typeface="Garamond"/>
                <a:cs typeface="Garamond"/>
              </a:rPr>
              <a:t>comes</a:t>
            </a:r>
            <a:r>
              <a:rPr dirty="0" sz="2450" spc="-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-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math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75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5" i="1">
                <a:latin typeface="Times New Roman"/>
                <a:cs typeface="Times New Roman"/>
              </a:rPr>
              <a:t>µ</a:t>
            </a:r>
            <a:r>
              <a:rPr dirty="0" sz="2450" spc="55">
                <a:latin typeface="Garamond"/>
                <a:cs typeface="Garamond"/>
              </a:rPr>
              <a:t>,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we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remember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normalization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chosen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setting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sum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states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290" i="1">
                <a:latin typeface="Times New Roman"/>
                <a:cs typeface="Times New Roman"/>
              </a:rPr>
              <a:t>N</a:t>
            </a:r>
            <a:r>
              <a:rPr dirty="0" sz="2450" spc="-345" i="1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2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45"/>
              <a:t> </a:t>
            </a:r>
            <a:r>
              <a:rPr dirty="0"/>
              <a:t>bunch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 spc="-20"/>
              <a:t>non-</a:t>
            </a:r>
            <a:r>
              <a:rPr dirty="0"/>
              <a:t>interacting</a:t>
            </a:r>
            <a:r>
              <a:rPr dirty="0" spc="135"/>
              <a:t> </a:t>
            </a:r>
            <a:r>
              <a:rPr dirty="0"/>
              <a:t>fermions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40"/>
              <a:t> </a:t>
            </a:r>
            <a:r>
              <a:rPr dirty="0"/>
              <a:t>bound</a:t>
            </a:r>
            <a:r>
              <a:rPr dirty="0" spc="140"/>
              <a:t> </a:t>
            </a:r>
            <a:r>
              <a:rPr dirty="0" spc="45"/>
              <a:t>system. </a:t>
            </a:r>
            <a:r>
              <a:rPr dirty="0"/>
              <a:t>(If</a:t>
            </a:r>
            <a:r>
              <a:rPr dirty="0" spc="555"/>
              <a:t> </a:t>
            </a:r>
            <a:r>
              <a:rPr dirty="0"/>
              <a:t>you</a:t>
            </a:r>
            <a:r>
              <a:rPr dirty="0" spc="565"/>
              <a:t> </a:t>
            </a:r>
            <a:r>
              <a:rPr dirty="0"/>
              <a:t>want</a:t>
            </a:r>
            <a:r>
              <a:rPr dirty="0" spc="555"/>
              <a:t> </a:t>
            </a:r>
            <a:r>
              <a:rPr dirty="0"/>
              <a:t>to</a:t>
            </a:r>
            <a:r>
              <a:rPr dirty="0" spc="565"/>
              <a:t> </a:t>
            </a:r>
            <a:r>
              <a:rPr dirty="0"/>
              <a:t>picture</a:t>
            </a:r>
            <a:r>
              <a:rPr dirty="0" spc="560"/>
              <a:t> </a:t>
            </a:r>
            <a:r>
              <a:rPr dirty="0"/>
              <a:t>something</a:t>
            </a:r>
            <a:r>
              <a:rPr dirty="0" spc="565"/>
              <a:t> </a:t>
            </a:r>
            <a:r>
              <a:rPr dirty="0"/>
              <a:t>definite</a:t>
            </a:r>
            <a:r>
              <a:rPr dirty="0" spc="555"/>
              <a:t> </a:t>
            </a:r>
            <a:r>
              <a:rPr dirty="0"/>
              <a:t>you</a:t>
            </a:r>
            <a:r>
              <a:rPr dirty="0" spc="565"/>
              <a:t> </a:t>
            </a:r>
            <a:r>
              <a:rPr dirty="0"/>
              <a:t>can</a:t>
            </a:r>
            <a:r>
              <a:rPr dirty="0" spc="565"/>
              <a:t> </a:t>
            </a:r>
            <a:r>
              <a:rPr dirty="0"/>
              <a:t>imagine</a:t>
            </a:r>
            <a:r>
              <a:rPr dirty="0" spc="560"/>
              <a:t> </a:t>
            </a:r>
            <a:r>
              <a:rPr dirty="0" spc="40"/>
              <a:t>an </a:t>
            </a:r>
            <a:r>
              <a:rPr dirty="0" spc="50"/>
              <a:t>atom,</a:t>
            </a:r>
            <a:r>
              <a:rPr dirty="0" spc="420"/>
              <a:t> </a:t>
            </a:r>
            <a:r>
              <a:rPr dirty="0"/>
              <a:t>or</a:t>
            </a:r>
            <a:r>
              <a:rPr dirty="0" spc="365"/>
              <a:t> </a:t>
            </a:r>
            <a:r>
              <a:rPr dirty="0" spc="65"/>
              <a:t>an</a:t>
            </a:r>
            <a:r>
              <a:rPr dirty="0" spc="375"/>
              <a:t> </a:t>
            </a:r>
            <a:r>
              <a:rPr dirty="0"/>
              <a:t>infinite</a:t>
            </a:r>
            <a:r>
              <a:rPr dirty="0" spc="375"/>
              <a:t> </a:t>
            </a:r>
            <a:r>
              <a:rPr dirty="0"/>
              <a:t>square</a:t>
            </a:r>
            <a:r>
              <a:rPr dirty="0" spc="375"/>
              <a:t> </a:t>
            </a:r>
            <a:r>
              <a:rPr dirty="0"/>
              <a:t>well.)</a:t>
            </a:r>
            <a:r>
              <a:rPr dirty="0" spc="200"/>
              <a:t>  </a:t>
            </a:r>
            <a:r>
              <a:rPr dirty="0"/>
              <a:t>If</a:t>
            </a:r>
            <a:r>
              <a:rPr dirty="0" spc="380"/>
              <a:t> </a:t>
            </a:r>
            <a:r>
              <a:rPr dirty="0"/>
              <a:t>you</a:t>
            </a:r>
            <a:r>
              <a:rPr dirty="0" spc="365"/>
              <a:t> </a:t>
            </a:r>
            <a:r>
              <a:rPr dirty="0"/>
              <a:t>increase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number</a:t>
            </a:r>
            <a:r>
              <a:rPr dirty="0" spc="370"/>
              <a:t> </a:t>
            </a:r>
            <a:r>
              <a:rPr dirty="0" spc="-25"/>
              <a:t>of </a:t>
            </a:r>
            <a:r>
              <a:rPr dirty="0"/>
              <a:t>particles</a:t>
            </a:r>
            <a:r>
              <a:rPr dirty="0" spc="229"/>
              <a:t> </a:t>
            </a:r>
            <a:r>
              <a:rPr dirty="0"/>
              <a:t>does</a:t>
            </a:r>
            <a:r>
              <a:rPr dirty="0" spc="24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Fermi</a:t>
            </a:r>
            <a:r>
              <a:rPr dirty="0" spc="245"/>
              <a:t> </a:t>
            </a:r>
            <a:r>
              <a:rPr dirty="0"/>
              <a:t>energy</a:t>
            </a:r>
            <a:r>
              <a:rPr dirty="0" spc="240"/>
              <a:t> </a:t>
            </a:r>
            <a:r>
              <a:rPr dirty="0" spc="75"/>
              <a:t>.</a:t>
            </a:r>
            <a:r>
              <a:rPr dirty="0" spc="-170"/>
              <a:t> </a:t>
            </a:r>
            <a:r>
              <a:rPr dirty="0" spc="75"/>
              <a:t>.</a:t>
            </a:r>
            <a:r>
              <a:rPr dirty="0" spc="-170"/>
              <a:t> </a:t>
            </a:r>
            <a:r>
              <a:rPr dirty="0" spc="75"/>
              <a:t>.</a:t>
            </a:r>
            <a:r>
              <a:rPr dirty="0" spc="-170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8258809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increase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decrease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Garamond"/>
                <a:cs typeface="Garamond"/>
              </a:rPr>
              <a:t>stay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same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2692400" algn="l"/>
                <a:tab pos="7322820" algn="l"/>
              </a:tabLst>
            </a:pP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when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240" i="1">
                <a:latin typeface="Times New Roman"/>
                <a:cs typeface="Times New Roman"/>
              </a:rPr>
              <a:t>N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once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240" i="1">
                <a:latin typeface="Times New Roman"/>
                <a:cs typeface="Times New Roman"/>
              </a:rPr>
              <a:t>N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large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enough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78291"/>
            <a:ext cx="8357234" cy="4347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63500">
              <a:lnSpc>
                <a:spcPct val="100000"/>
              </a:lnSpc>
              <a:spcBef>
                <a:spcPts val="95"/>
              </a:spcBef>
              <a:tabLst>
                <a:tab pos="61455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63500" marR="5778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bunch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non-</a:t>
            </a:r>
            <a:r>
              <a:rPr dirty="0" sz="1400" spc="50">
                <a:latin typeface="Times New Roman"/>
                <a:cs typeface="Times New Roman"/>
              </a:rPr>
              <a:t>interacting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fermions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(If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want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picture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something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definite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imagine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atom,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square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well.)</a:t>
            </a:r>
            <a:r>
              <a:rPr dirty="0" sz="1400" spc="22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Fermi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57175">
              <a:lnSpc>
                <a:spcPct val="100000"/>
              </a:lnSpc>
              <a:buAutoNum type="alphaUcPeriod"/>
              <a:tabLst>
                <a:tab pos="434340" algn="l"/>
              </a:tabLst>
            </a:pPr>
            <a:r>
              <a:rPr dirty="0" sz="1400" spc="-10">
                <a:latin typeface="Times New Roman"/>
                <a:cs typeface="Times New Roman"/>
              </a:rPr>
              <a:t>increase</a:t>
            </a:r>
            <a:endParaRPr sz="1400">
              <a:latin typeface="Times New Roman"/>
              <a:cs typeface="Times New Roman"/>
            </a:endParaRPr>
          </a:p>
          <a:p>
            <a:pPr marL="4343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-10">
                <a:latin typeface="Times New Roman"/>
                <a:cs typeface="Times New Roman"/>
              </a:rPr>
              <a:t>decrease</a:t>
            </a:r>
            <a:endParaRPr sz="1400">
              <a:latin typeface="Times New Roman"/>
              <a:cs typeface="Times New Roman"/>
            </a:endParaRPr>
          </a:p>
          <a:p>
            <a:pPr marL="4343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55">
                <a:latin typeface="Times New Roman"/>
                <a:cs typeface="Times New Roman"/>
              </a:rPr>
              <a:t>stay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</a:t>
            </a:r>
            <a:endParaRPr sz="1400">
              <a:latin typeface="Times New Roman"/>
              <a:cs typeface="Times New Roman"/>
            </a:endParaRPr>
          </a:p>
          <a:p>
            <a:pPr marL="4343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>
                <a:latin typeface="Times New Roman"/>
                <a:cs typeface="Times New Roman"/>
              </a:rPr>
              <a:t>increase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36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decrease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once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36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large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enough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52069">
              <a:lnSpc>
                <a:spcPct val="100000"/>
              </a:lnSpc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215" b="1">
                <a:latin typeface="Book Antiqua"/>
                <a:cs typeface="Book Antiqua"/>
              </a:rPr>
              <a:t>   </a:t>
            </a: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595"/>
              </a:spcBef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general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increase.</a:t>
            </a:r>
            <a:r>
              <a:rPr dirty="0" sz="1400" spc="27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Remember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average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 spc="60" i="1">
                <a:latin typeface="Times New Roman"/>
                <a:cs typeface="Times New Roman"/>
              </a:rPr>
              <a:t>N</a:t>
            </a:r>
            <a:r>
              <a:rPr dirty="0" sz="1400" spc="-85" i="1">
                <a:latin typeface="Times New Roman"/>
                <a:cs typeface="Times New Roman"/>
              </a:rPr>
              <a:t> </a:t>
            </a:r>
            <a:r>
              <a:rPr dirty="0" baseline="27777" sz="1500">
                <a:latin typeface="Cambria"/>
                <a:cs typeface="Cambria"/>
              </a:rPr>
              <a:t>th</a:t>
            </a:r>
            <a:r>
              <a:rPr dirty="0" baseline="27777" sz="1500" spc="247">
                <a:latin typeface="Cambria"/>
                <a:cs typeface="Cambria"/>
              </a:rPr>
              <a:t> 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125">
                <a:latin typeface="Times New Roman"/>
                <a:cs typeface="Times New Roman"/>
              </a:rPr>
              <a:t>(</a:t>
            </a:r>
            <a:r>
              <a:rPr dirty="0" sz="1400" spc="125" i="1">
                <a:latin typeface="Times New Roman"/>
                <a:cs typeface="Times New Roman"/>
              </a:rPr>
              <a:t>N</a:t>
            </a:r>
            <a:r>
              <a:rPr dirty="0" sz="1400" spc="300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1)</a:t>
            </a:r>
            <a:r>
              <a:rPr dirty="0" baseline="27777" sz="1500" spc="-30">
                <a:latin typeface="Cambria"/>
                <a:cs typeface="Cambria"/>
              </a:rPr>
              <a:t>st </a:t>
            </a:r>
            <a:r>
              <a:rPr dirty="0" sz="1400">
                <a:latin typeface="Times New Roman"/>
                <a:cs typeface="Times New Roman"/>
              </a:rPr>
              <a:t>energies,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ground.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general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r>
              <a:rPr dirty="0" baseline="27777" sz="1500">
                <a:latin typeface="Cambria"/>
                <a:cs typeface="Cambria"/>
              </a:rPr>
              <a:t>th</a:t>
            </a:r>
            <a:r>
              <a:rPr dirty="0" baseline="27777" sz="1500" spc="494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</a:t>
            </a:r>
            <a:r>
              <a:rPr dirty="0" baseline="27777" sz="1500">
                <a:latin typeface="Cambria"/>
                <a:cs typeface="Cambria"/>
              </a:rPr>
              <a:t>th</a:t>
            </a:r>
            <a:r>
              <a:rPr dirty="0" baseline="27777" sz="1500" spc="487">
                <a:latin typeface="Cambria"/>
                <a:cs typeface="Cambria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up.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exception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perfectly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degenerate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levels,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going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up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through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change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  <a:spcBef>
                <a:spcPts val="715"/>
              </a:spcBef>
            </a:pP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said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text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 i="1">
                <a:latin typeface="Times New Roman"/>
                <a:cs typeface="Times New Roman"/>
              </a:rPr>
              <a:t>ϵ</a:t>
            </a:r>
            <a:r>
              <a:rPr dirty="0" baseline="-11111" sz="1500" spc="82" i="1">
                <a:latin typeface="Cambria"/>
                <a:cs typeface="Cambria"/>
              </a:rPr>
              <a:t>F</a:t>
            </a:r>
            <a:r>
              <a:rPr dirty="0" baseline="-11111" sz="1500" spc="705" i="1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independent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135" i="1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 i="1">
                <a:latin typeface="Times New Roman"/>
                <a:cs typeface="Times New Roman"/>
              </a:rPr>
              <a:t>ϵ</a:t>
            </a:r>
            <a:r>
              <a:rPr dirty="0" baseline="-11111" sz="1500" spc="82" i="1">
                <a:latin typeface="Cambria"/>
                <a:cs typeface="Cambria"/>
              </a:rPr>
              <a:t>F</a:t>
            </a:r>
            <a:r>
              <a:rPr dirty="0" baseline="-11111" sz="1500" spc="712" i="1">
                <a:latin typeface="Cambria"/>
                <a:cs typeface="Cambria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depend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-195" i="1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947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125"/>
              <a:t> </a:t>
            </a:r>
            <a:r>
              <a:rPr dirty="0"/>
              <a:t>have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45"/>
              <a:t> </a:t>
            </a:r>
            <a:r>
              <a:rPr dirty="0"/>
              <a:t>bunch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 spc="-20"/>
              <a:t>non-</a:t>
            </a:r>
            <a:r>
              <a:rPr dirty="0"/>
              <a:t>interacting</a:t>
            </a:r>
            <a:r>
              <a:rPr dirty="0" spc="135"/>
              <a:t> </a:t>
            </a:r>
            <a:r>
              <a:rPr dirty="0"/>
              <a:t>fermions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40"/>
              <a:t> </a:t>
            </a:r>
            <a:r>
              <a:rPr dirty="0"/>
              <a:t>bound</a:t>
            </a:r>
            <a:r>
              <a:rPr dirty="0" spc="140"/>
              <a:t> </a:t>
            </a:r>
            <a:r>
              <a:rPr dirty="0" spc="45"/>
              <a:t>system. </a:t>
            </a:r>
            <a:r>
              <a:rPr dirty="0"/>
              <a:t>(If</a:t>
            </a:r>
            <a:r>
              <a:rPr dirty="0" spc="555"/>
              <a:t> </a:t>
            </a:r>
            <a:r>
              <a:rPr dirty="0"/>
              <a:t>you</a:t>
            </a:r>
            <a:r>
              <a:rPr dirty="0" spc="565"/>
              <a:t> </a:t>
            </a:r>
            <a:r>
              <a:rPr dirty="0"/>
              <a:t>want</a:t>
            </a:r>
            <a:r>
              <a:rPr dirty="0" spc="555"/>
              <a:t> </a:t>
            </a:r>
            <a:r>
              <a:rPr dirty="0"/>
              <a:t>to</a:t>
            </a:r>
            <a:r>
              <a:rPr dirty="0" spc="565"/>
              <a:t> </a:t>
            </a:r>
            <a:r>
              <a:rPr dirty="0"/>
              <a:t>picture</a:t>
            </a:r>
            <a:r>
              <a:rPr dirty="0" spc="560"/>
              <a:t> </a:t>
            </a:r>
            <a:r>
              <a:rPr dirty="0"/>
              <a:t>something</a:t>
            </a:r>
            <a:r>
              <a:rPr dirty="0" spc="565"/>
              <a:t> </a:t>
            </a:r>
            <a:r>
              <a:rPr dirty="0"/>
              <a:t>definite</a:t>
            </a:r>
            <a:r>
              <a:rPr dirty="0" spc="555"/>
              <a:t> </a:t>
            </a:r>
            <a:r>
              <a:rPr dirty="0"/>
              <a:t>you</a:t>
            </a:r>
            <a:r>
              <a:rPr dirty="0" spc="565"/>
              <a:t> </a:t>
            </a:r>
            <a:r>
              <a:rPr dirty="0"/>
              <a:t>can</a:t>
            </a:r>
            <a:r>
              <a:rPr dirty="0" spc="565"/>
              <a:t> </a:t>
            </a:r>
            <a:r>
              <a:rPr dirty="0"/>
              <a:t>imagine</a:t>
            </a:r>
            <a:r>
              <a:rPr dirty="0" spc="560"/>
              <a:t> </a:t>
            </a:r>
            <a:r>
              <a:rPr dirty="0" spc="40"/>
              <a:t>an </a:t>
            </a:r>
            <a:r>
              <a:rPr dirty="0" spc="50"/>
              <a:t>atom,</a:t>
            </a:r>
            <a:r>
              <a:rPr dirty="0" spc="215"/>
              <a:t> </a:t>
            </a:r>
            <a:r>
              <a:rPr dirty="0"/>
              <a:t>or</a:t>
            </a:r>
            <a:r>
              <a:rPr dirty="0" spc="220"/>
              <a:t> </a:t>
            </a:r>
            <a:r>
              <a:rPr dirty="0" spc="65"/>
              <a:t>an</a:t>
            </a:r>
            <a:r>
              <a:rPr dirty="0" spc="225"/>
              <a:t> </a:t>
            </a:r>
            <a:r>
              <a:rPr dirty="0"/>
              <a:t>infinite</a:t>
            </a:r>
            <a:r>
              <a:rPr dirty="0" spc="220"/>
              <a:t> </a:t>
            </a:r>
            <a:r>
              <a:rPr dirty="0"/>
              <a:t>square</a:t>
            </a:r>
            <a:r>
              <a:rPr dirty="0" spc="220"/>
              <a:t> </a:t>
            </a:r>
            <a:r>
              <a:rPr dirty="0"/>
              <a:t>well.)</a:t>
            </a:r>
            <a:r>
              <a:rPr dirty="0" spc="535"/>
              <a:t> </a:t>
            </a:r>
            <a:r>
              <a:rPr dirty="0"/>
              <a:t>If</a:t>
            </a:r>
            <a:r>
              <a:rPr dirty="0" spc="220"/>
              <a:t> </a:t>
            </a:r>
            <a:r>
              <a:rPr dirty="0"/>
              <a:t>you</a:t>
            </a:r>
            <a:r>
              <a:rPr dirty="0" spc="225"/>
              <a:t> </a:t>
            </a:r>
            <a:r>
              <a:rPr dirty="0"/>
              <a:t>increase</a:t>
            </a:r>
            <a:r>
              <a:rPr dirty="0" spc="215"/>
              <a:t> </a:t>
            </a:r>
            <a:r>
              <a:rPr dirty="0"/>
              <a:t>the</a:t>
            </a:r>
            <a:r>
              <a:rPr dirty="0" spc="225"/>
              <a:t> </a:t>
            </a:r>
            <a:r>
              <a:rPr dirty="0" spc="45"/>
              <a:t>temperature </a:t>
            </a:r>
            <a:r>
              <a:rPr dirty="0"/>
              <a:t>does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chemical</a:t>
            </a:r>
            <a:r>
              <a:rPr dirty="0" spc="175"/>
              <a:t> </a:t>
            </a:r>
            <a:r>
              <a:rPr dirty="0" spc="50"/>
              <a:t>potential</a:t>
            </a:r>
            <a:r>
              <a:rPr dirty="0" spc="175"/>
              <a:t> </a:t>
            </a:r>
            <a:r>
              <a:rPr dirty="0" i="1">
                <a:latin typeface="Times New Roman"/>
                <a:cs typeface="Times New Roman"/>
              </a:rPr>
              <a:t>µ</a:t>
            </a:r>
            <a:r>
              <a:rPr dirty="0" spc="180" i="1">
                <a:latin typeface="Times New Roman"/>
                <a:cs typeface="Times New Roman"/>
              </a:rPr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747712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increase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decrease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Garamond"/>
                <a:cs typeface="Garamond"/>
              </a:rPr>
              <a:t>stay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same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systems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fermions.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792237" y="537641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489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19016" y="5604167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489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294585" y="6135573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489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668019" y="878291"/>
            <a:ext cx="8357234" cy="6169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63500">
              <a:lnSpc>
                <a:spcPct val="100000"/>
              </a:lnSpc>
              <a:spcBef>
                <a:spcPts val="95"/>
              </a:spcBef>
              <a:tabLst>
                <a:tab pos="614553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10.6.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63500" marR="5778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bunch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non-</a:t>
            </a:r>
            <a:r>
              <a:rPr dirty="0" sz="1400" spc="50">
                <a:latin typeface="Times New Roman"/>
                <a:cs typeface="Times New Roman"/>
              </a:rPr>
              <a:t>interacting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fermions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(If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want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picture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something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definite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imagine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atom,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square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well.)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chemical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21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57175">
              <a:lnSpc>
                <a:spcPct val="100000"/>
              </a:lnSpc>
              <a:buAutoNum type="alphaUcPeriod"/>
              <a:tabLst>
                <a:tab pos="434340" algn="l"/>
              </a:tabLst>
            </a:pPr>
            <a:r>
              <a:rPr dirty="0" sz="1400" spc="-10">
                <a:latin typeface="Times New Roman"/>
                <a:cs typeface="Times New Roman"/>
              </a:rPr>
              <a:t>increase</a:t>
            </a:r>
            <a:endParaRPr sz="1400">
              <a:latin typeface="Times New Roman"/>
              <a:cs typeface="Times New Roman"/>
            </a:endParaRPr>
          </a:p>
          <a:p>
            <a:pPr marL="4343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-10">
                <a:latin typeface="Times New Roman"/>
                <a:cs typeface="Times New Roman"/>
              </a:rPr>
              <a:t>decrease</a:t>
            </a:r>
            <a:endParaRPr sz="1400">
              <a:latin typeface="Times New Roman"/>
              <a:cs typeface="Times New Roman"/>
            </a:endParaRPr>
          </a:p>
          <a:p>
            <a:pPr marL="4343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55">
                <a:latin typeface="Times New Roman"/>
                <a:cs typeface="Times New Roman"/>
              </a:rPr>
              <a:t>stay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same</a:t>
            </a:r>
            <a:endParaRPr sz="1400">
              <a:latin typeface="Times New Roman"/>
              <a:cs typeface="Times New Roman"/>
            </a:endParaRPr>
          </a:p>
          <a:p>
            <a:pPr marL="4343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answer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fermions.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52069">
              <a:lnSpc>
                <a:spcPct val="100000"/>
              </a:lnSpc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215" b="1">
                <a:latin typeface="Book Antiqua"/>
                <a:cs typeface="Book Antiqua"/>
              </a:rPr>
              <a:t>  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595"/>
              </a:spcBef>
            </a:pPr>
            <a:r>
              <a:rPr dirty="0" sz="1400">
                <a:latin typeface="Times New Roman"/>
                <a:cs typeface="Times New Roman"/>
              </a:rPr>
              <a:t>Remember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what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27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collection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fermions.</a:t>
            </a:r>
            <a:r>
              <a:rPr dirty="0" sz="1400" spc="1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levels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occupation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greater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1</a:t>
            </a:r>
            <a:r>
              <a:rPr dirty="0" sz="1400" spc="75" i="1">
                <a:latin typeface="Times New Roman"/>
                <a:cs typeface="Times New Roman"/>
              </a:rPr>
              <a:t>/</a:t>
            </a:r>
            <a:r>
              <a:rPr dirty="0" sz="1400" spc="75">
                <a:latin typeface="Times New Roman"/>
                <a:cs typeface="Times New Roman"/>
              </a:rPr>
              <a:t>2;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likely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occupied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unoccupied.</a:t>
            </a:r>
            <a:endParaRPr sz="1400">
              <a:latin typeface="Times New Roman"/>
              <a:cs typeface="Times New Roman"/>
            </a:endParaRPr>
          </a:p>
          <a:p>
            <a:pPr algn="just" marL="63500" marR="56515">
              <a:lnSpc>
                <a:spcPct val="106700"/>
              </a:lnSpc>
              <a:spcBef>
                <a:spcPts val="600"/>
              </a:spcBef>
            </a:pPr>
            <a:r>
              <a:rPr dirty="0" sz="1400" spc="105">
                <a:latin typeface="Times New Roman"/>
                <a:cs typeface="Times New Roman"/>
              </a:rPr>
              <a:t>What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look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like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temperatures?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fermions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crowd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into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lowest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states </a:t>
            </a:r>
            <a:r>
              <a:rPr dirty="0" sz="1400">
                <a:latin typeface="Times New Roman"/>
                <a:cs typeface="Times New Roman"/>
              </a:rPr>
              <a:t>possible,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can’t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into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lowest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(Pauli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exclusion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principle).</a:t>
            </a:r>
            <a:r>
              <a:rPr dirty="0" sz="1400" spc="1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455" i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fermions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occupy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lowest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345" i="1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states,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17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Fermi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roughly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-180" i="1">
                <a:latin typeface="Times New Roman"/>
                <a:cs typeface="Times New Roman"/>
              </a:rPr>
              <a:t> </a:t>
            </a:r>
            <a:r>
              <a:rPr dirty="0" baseline="27777" sz="1500">
                <a:latin typeface="Cambria"/>
                <a:cs typeface="Cambria"/>
              </a:rPr>
              <a:t>th</a:t>
            </a:r>
            <a:r>
              <a:rPr dirty="0" baseline="27777" sz="1500" spc="547">
                <a:latin typeface="Cambria"/>
                <a:cs typeface="Cambria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600"/>
              </a:spcBef>
            </a:pPr>
            <a:r>
              <a:rPr dirty="0" sz="1400" spc="20">
                <a:latin typeface="Times New Roman"/>
                <a:cs typeface="Times New Roman"/>
              </a:rPr>
              <a:t>As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you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raise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temperature,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probability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curve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flattens.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Higher-energy</a:t>
            </a:r>
            <a:r>
              <a:rPr dirty="0" sz="1400" spc="60">
                <a:latin typeface="Times New Roman"/>
                <a:cs typeface="Times New Roman"/>
              </a:rPr>
              <a:t> states </a:t>
            </a:r>
            <a:r>
              <a:rPr dirty="0" sz="1400" spc="20">
                <a:latin typeface="Times New Roman"/>
                <a:cs typeface="Times New Roman"/>
              </a:rPr>
              <a:t>now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have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70" i="1">
                <a:latin typeface="Times New Roman"/>
                <a:cs typeface="Times New Roman"/>
              </a:rPr>
              <a:t>n</a:t>
            </a:r>
            <a:r>
              <a:rPr dirty="0" sz="1400" spc="70">
                <a:latin typeface="Times New Roman"/>
                <a:cs typeface="Times New Roman"/>
              </a:rPr>
              <a:t>-</a:t>
            </a:r>
            <a:r>
              <a:rPr dirty="0" sz="1400" spc="20">
                <a:latin typeface="Times New Roman"/>
                <a:cs typeface="Times New Roman"/>
              </a:rPr>
              <a:t>values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higher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lower-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now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 i="1">
                <a:latin typeface="Times New Roman"/>
                <a:cs typeface="Times New Roman"/>
              </a:rPr>
              <a:t>n</a:t>
            </a:r>
            <a:r>
              <a:rPr dirty="0" sz="1400" spc="70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Keep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raising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eventually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0" i="1">
                <a:latin typeface="Times New Roman"/>
                <a:cs typeface="Times New Roman"/>
              </a:rPr>
              <a:t>N</a:t>
            </a:r>
            <a:r>
              <a:rPr dirty="0" sz="1400" spc="-90" i="1">
                <a:latin typeface="Times New Roman"/>
                <a:cs typeface="Times New Roman"/>
              </a:rPr>
              <a:t> </a:t>
            </a:r>
            <a:r>
              <a:rPr dirty="0" baseline="27777" sz="1500">
                <a:latin typeface="Cambria"/>
                <a:cs typeface="Cambria"/>
              </a:rPr>
              <a:t>th</a:t>
            </a:r>
            <a:r>
              <a:rPr dirty="0" baseline="27777" sz="1500" spc="727">
                <a:latin typeface="Cambria"/>
                <a:cs typeface="Cambria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drop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occupation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1</a:t>
            </a:r>
            <a:r>
              <a:rPr dirty="0" sz="1400" spc="65" i="1">
                <a:latin typeface="Times New Roman"/>
                <a:cs typeface="Times New Roman"/>
              </a:rPr>
              <a:t>/</a:t>
            </a:r>
            <a:r>
              <a:rPr dirty="0" sz="1400" spc="65">
                <a:latin typeface="Times New Roman"/>
                <a:cs typeface="Times New Roman"/>
              </a:rPr>
              <a:t>2. </a:t>
            </a: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point,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15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less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state.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Later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falls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n</a:t>
            </a:r>
            <a:r>
              <a:rPr dirty="0" sz="1400" spc="85" i="1">
                <a:latin typeface="Times New Roman"/>
                <a:cs typeface="Times New Roman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=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1</a:t>
            </a:r>
            <a:r>
              <a:rPr dirty="0" sz="1400" spc="65" i="1">
                <a:latin typeface="Times New Roman"/>
                <a:cs typeface="Times New Roman"/>
              </a:rPr>
              <a:t>/</a:t>
            </a:r>
            <a:r>
              <a:rPr dirty="0" sz="1400" spc="65">
                <a:latin typeface="Times New Roman"/>
                <a:cs typeface="Times New Roman"/>
              </a:rPr>
              <a:t>2,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20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drops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further.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595"/>
              </a:spcBef>
            </a:pPr>
            <a:r>
              <a:rPr dirty="0" sz="1400" spc="65">
                <a:latin typeface="Times New Roman"/>
                <a:cs typeface="Times New Roman"/>
              </a:rPr>
              <a:t>When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 spc="105" i="1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gets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sufficiently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high,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75" i="1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evenly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distributed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among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far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N</a:t>
            </a:r>
            <a:r>
              <a:rPr dirty="0" sz="1400" spc="75" i="1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energy </a:t>
            </a:r>
            <a:r>
              <a:rPr dirty="0" sz="1400" spc="55">
                <a:latin typeface="Times New Roman"/>
                <a:cs typeface="Times New Roman"/>
              </a:rPr>
              <a:t>states.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occupation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65" b="0" i="1">
                <a:latin typeface="Bookman Old Style"/>
                <a:cs typeface="Bookman Old Style"/>
              </a:rPr>
              <a:t>every</a:t>
            </a:r>
            <a:r>
              <a:rPr dirty="0" sz="1400" spc="204" b="0" i="1">
                <a:latin typeface="Bookman Old Style"/>
                <a:cs typeface="Bookman Old Style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barely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above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µ</a:t>
            </a:r>
            <a:r>
              <a:rPr dirty="0" sz="1400" spc="125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actually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32295" y="878291"/>
            <a:ext cx="23418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297561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10.7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Blackbody</a:t>
            </a:r>
            <a:r>
              <a:rPr dirty="0" sz="1700" spc="250" b="1">
                <a:latin typeface="Book Antiqua"/>
                <a:cs typeface="Book Antiqua"/>
              </a:rPr>
              <a:t> </a:t>
            </a:r>
            <a:r>
              <a:rPr dirty="0" sz="1700" spc="55" b="1">
                <a:latin typeface="Book Antiqua"/>
                <a:cs typeface="Book Antiqua"/>
              </a:rPr>
              <a:t>Radiation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Blackbody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5"/>
              <a:t> </a:t>
            </a:r>
            <a:r>
              <a:rPr dirty="0" spc="50"/>
              <a:t>Blackbody</a:t>
            </a:r>
            <a:r>
              <a:rPr dirty="0" spc="235"/>
              <a:t> </a:t>
            </a:r>
            <a:r>
              <a:rPr dirty="0" spc="120"/>
              <a:t>B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same</a:t>
            </a:r>
            <a:r>
              <a:rPr dirty="0" spc="235"/>
              <a:t> </a:t>
            </a:r>
            <a:r>
              <a:rPr dirty="0"/>
              <a:t>shape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0"/>
              <a:t> </a:t>
            </a:r>
            <a:r>
              <a:rPr dirty="0"/>
              <a:t>size,</a:t>
            </a:r>
            <a:r>
              <a:rPr dirty="0" spc="254"/>
              <a:t> </a:t>
            </a:r>
            <a:r>
              <a:rPr dirty="0" spc="45"/>
              <a:t>but </a:t>
            </a:r>
            <a:r>
              <a:rPr dirty="0"/>
              <a:t>A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hotter</a:t>
            </a:r>
            <a:r>
              <a:rPr dirty="0" spc="135"/>
              <a:t> </a:t>
            </a:r>
            <a:r>
              <a:rPr dirty="0" spc="70"/>
              <a:t>than</a:t>
            </a:r>
            <a:r>
              <a:rPr dirty="0" spc="135"/>
              <a:t> </a:t>
            </a:r>
            <a:r>
              <a:rPr dirty="0" spc="90"/>
              <a:t>B.</a:t>
            </a:r>
            <a:r>
              <a:rPr dirty="0" spc="130"/>
              <a:t> </a:t>
            </a:r>
            <a:r>
              <a:rPr dirty="0"/>
              <a:t>Which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following</a:t>
            </a:r>
            <a:r>
              <a:rPr dirty="0" spc="135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 spc="80"/>
              <a:t>true?</a:t>
            </a:r>
            <a:r>
              <a:rPr dirty="0" spc="420"/>
              <a:t> </a:t>
            </a:r>
            <a:r>
              <a:rPr dirty="0"/>
              <a:t>(Choose</a:t>
            </a:r>
            <a:r>
              <a:rPr dirty="0" spc="1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071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peak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frequency.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735330" algn="l"/>
                <a:tab pos="1539240" algn="l"/>
                <a:tab pos="2069464" algn="l"/>
                <a:tab pos="2827655" algn="l"/>
                <a:tab pos="3547110" algn="l"/>
                <a:tab pos="4634230" algn="l"/>
                <a:tab pos="4994910" algn="l"/>
                <a:tab pos="6260465" algn="l"/>
                <a:tab pos="6647180" algn="l"/>
                <a:tab pos="7061834" algn="l"/>
                <a:tab pos="7657465" algn="l"/>
              </a:tabLst>
            </a:pP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emits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same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total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amount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radiation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B,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peak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frequencies.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total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emit,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peak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emis-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frequencies,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different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emission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identical.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2582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10.7.</a:t>
            </a:r>
            <a:r>
              <a:rPr dirty="0" sz="1200" spc="20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BLACKBODY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RADIATION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Blackbody</a:t>
            </a:r>
            <a:r>
              <a:rPr dirty="0" spc="240"/>
              <a:t> </a:t>
            </a:r>
            <a:r>
              <a:rPr dirty="0"/>
              <a:t>A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5"/>
              <a:t> </a:t>
            </a:r>
            <a:r>
              <a:rPr dirty="0" spc="50"/>
              <a:t>Blackbody</a:t>
            </a:r>
            <a:r>
              <a:rPr dirty="0" spc="235"/>
              <a:t> </a:t>
            </a:r>
            <a:r>
              <a:rPr dirty="0" spc="120"/>
              <a:t>B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same</a:t>
            </a:r>
            <a:r>
              <a:rPr dirty="0" spc="235"/>
              <a:t> </a:t>
            </a:r>
            <a:r>
              <a:rPr dirty="0"/>
              <a:t>shape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0"/>
              <a:t> </a:t>
            </a:r>
            <a:r>
              <a:rPr dirty="0"/>
              <a:t>size,</a:t>
            </a:r>
            <a:r>
              <a:rPr dirty="0" spc="254"/>
              <a:t> </a:t>
            </a:r>
            <a:r>
              <a:rPr dirty="0" spc="45"/>
              <a:t>but </a:t>
            </a:r>
            <a:r>
              <a:rPr dirty="0"/>
              <a:t>A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hotter</a:t>
            </a:r>
            <a:r>
              <a:rPr dirty="0" spc="135"/>
              <a:t> </a:t>
            </a:r>
            <a:r>
              <a:rPr dirty="0" spc="70"/>
              <a:t>than</a:t>
            </a:r>
            <a:r>
              <a:rPr dirty="0" spc="135"/>
              <a:t> </a:t>
            </a:r>
            <a:r>
              <a:rPr dirty="0" spc="90"/>
              <a:t>B.</a:t>
            </a:r>
            <a:r>
              <a:rPr dirty="0" spc="130"/>
              <a:t> </a:t>
            </a:r>
            <a:r>
              <a:rPr dirty="0"/>
              <a:t>Which</a:t>
            </a:r>
            <a:r>
              <a:rPr dirty="0" spc="135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following</a:t>
            </a:r>
            <a:r>
              <a:rPr dirty="0" spc="135"/>
              <a:t> </a:t>
            </a:r>
            <a:r>
              <a:rPr dirty="0"/>
              <a:t>is</a:t>
            </a:r>
            <a:r>
              <a:rPr dirty="0" spc="130"/>
              <a:t> </a:t>
            </a:r>
            <a:r>
              <a:rPr dirty="0" spc="80"/>
              <a:t>true?</a:t>
            </a:r>
            <a:r>
              <a:rPr dirty="0" spc="420"/>
              <a:t> </a:t>
            </a:r>
            <a:r>
              <a:rPr dirty="0"/>
              <a:t>(Choose</a:t>
            </a:r>
            <a:r>
              <a:rPr dirty="0" spc="13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8334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-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peak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frequency.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742950" algn="l"/>
                <a:tab pos="1546860" algn="l"/>
                <a:tab pos="2076450" algn="l"/>
                <a:tab pos="2834640" algn="l"/>
                <a:tab pos="3554729" algn="l"/>
                <a:tab pos="4641850" algn="l"/>
                <a:tab pos="5002530" algn="l"/>
                <a:tab pos="6267450" algn="l"/>
                <a:tab pos="6654800" algn="l"/>
                <a:tab pos="7069455" algn="l"/>
                <a:tab pos="7664450" algn="l"/>
              </a:tabLst>
            </a:pP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emits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same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total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amount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radiation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B,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peak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frequencies.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total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emit,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peak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emis-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sion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frequencies,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different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emission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spectra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identical.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2025-01-21T14:48:35Z</dcterms:created>
  <dcterms:modified xsi:type="dcterms:W3CDTF">2025-01-21T14:48:35Z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